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68" r:id="rId1"/>
  </p:sldMasterIdLst>
  <p:notesMasterIdLst>
    <p:notesMasterId r:id="rId44"/>
  </p:notesMasterIdLst>
  <p:sldIdLst>
    <p:sldId id="329" r:id="rId2"/>
    <p:sldId id="294" r:id="rId3"/>
    <p:sldId id="295" r:id="rId4"/>
    <p:sldId id="330" r:id="rId5"/>
    <p:sldId id="257" r:id="rId6"/>
    <p:sldId id="331" r:id="rId7"/>
    <p:sldId id="292" r:id="rId8"/>
    <p:sldId id="332" r:id="rId9"/>
    <p:sldId id="279" r:id="rId10"/>
    <p:sldId id="333" r:id="rId11"/>
    <p:sldId id="282" r:id="rId12"/>
    <p:sldId id="264" r:id="rId13"/>
    <p:sldId id="296" r:id="rId14"/>
    <p:sldId id="334" r:id="rId15"/>
    <p:sldId id="277" r:id="rId16"/>
    <p:sldId id="267" r:id="rId17"/>
    <p:sldId id="306" r:id="rId18"/>
    <p:sldId id="307" r:id="rId19"/>
    <p:sldId id="308" r:id="rId20"/>
    <p:sldId id="309" r:id="rId21"/>
    <p:sldId id="327" r:id="rId22"/>
    <p:sldId id="310" r:id="rId23"/>
    <p:sldId id="311" r:id="rId24"/>
    <p:sldId id="266" r:id="rId25"/>
    <p:sldId id="326" r:id="rId26"/>
    <p:sldId id="335" r:id="rId27"/>
    <p:sldId id="297" r:id="rId28"/>
    <p:sldId id="313" r:id="rId29"/>
    <p:sldId id="314" r:id="rId30"/>
    <p:sldId id="336" r:id="rId31"/>
    <p:sldId id="298" r:id="rId32"/>
    <p:sldId id="316" r:id="rId33"/>
    <p:sldId id="337" r:id="rId34"/>
    <p:sldId id="290" r:id="rId35"/>
    <p:sldId id="319" r:id="rId36"/>
    <p:sldId id="320" r:id="rId37"/>
    <p:sldId id="321" r:id="rId38"/>
    <p:sldId id="322" r:id="rId39"/>
    <p:sldId id="328" r:id="rId40"/>
    <p:sldId id="323" r:id="rId41"/>
    <p:sldId id="324" r:id="rId42"/>
    <p:sldId id="325" r:id="rId4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94671" autoAdjust="0"/>
  </p:normalViewPr>
  <p:slideViewPr>
    <p:cSldViewPr>
      <p:cViewPr varScale="1">
        <p:scale>
          <a:sx n="68" d="100"/>
          <a:sy n="68" d="100"/>
        </p:scale>
        <p:origin x="1446" y="72"/>
      </p:cViewPr>
      <p:guideLst>
        <p:guide orient="horz" pos="2160"/>
        <p:guide pos="2880"/>
      </p:guideLst>
    </p:cSldViewPr>
  </p:slideViewPr>
  <p:outlineViewPr>
    <p:cViewPr>
      <p:scale>
        <a:sx n="33" d="100"/>
        <a:sy n="33" d="100"/>
      </p:scale>
      <p:origin x="0" y="1486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eaLnBrk="1" hangingPunct="1">
              <a:defRPr sz="1200">
                <a:latin typeface="Arial" charset="0"/>
                <a:ea typeface="+mn-ea"/>
                <a:cs typeface="+mn-cs"/>
              </a:defRPr>
            </a:lvl1pPr>
          </a:lstStyle>
          <a:p>
            <a:pPr>
              <a:defRPr/>
            </a:pPr>
            <a:endParaRPr lang="en-US"/>
          </a:p>
        </p:txBody>
      </p:sp>
      <p:sp>
        <p:nvSpPr>
          <p:cNvPr id="5123"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eaLnBrk="1" hangingPunct="1">
              <a:defRPr sz="1200">
                <a:latin typeface="Arial" charset="0"/>
                <a:ea typeface="+mn-ea"/>
                <a:cs typeface="+mn-cs"/>
              </a:defRPr>
            </a:lvl1pPr>
          </a:lstStyle>
          <a:p>
            <a:pPr>
              <a:defRPr/>
            </a:pPr>
            <a:endParaRPr lang="en-US"/>
          </a:p>
        </p:txBody>
      </p:sp>
      <p:sp>
        <p:nvSpPr>
          <p:cNvPr id="61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5"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eaLnBrk="1" hangingPunct="1">
              <a:defRPr sz="1200">
                <a:latin typeface="Arial" charset="0"/>
                <a:ea typeface="+mn-ea"/>
                <a:cs typeface="+mn-cs"/>
              </a:defRPr>
            </a:lvl1pPr>
          </a:lstStyle>
          <a:p>
            <a:pPr>
              <a:defRPr/>
            </a:pPr>
            <a:endParaRPr lang="en-US"/>
          </a:p>
        </p:txBody>
      </p:sp>
      <p:sp>
        <p:nvSpPr>
          <p:cNvPr id="5127"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eaLnBrk="1" hangingPunct="1">
              <a:defRPr sz="1200"/>
            </a:lvl1pPr>
          </a:lstStyle>
          <a:p>
            <a:fld id="{58CD9F5B-D279-481F-A614-55DF5932F69B}" type="slidenum">
              <a:rPr lang="en-US"/>
              <a:pPr/>
              <a:t>‹#›</a:t>
            </a:fld>
            <a:endParaRPr lang="en-US"/>
          </a:p>
        </p:txBody>
      </p:sp>
    </p:spTree>
    <p:extLst>
      <p:ext uri="{BB962C8B-B14F-4D97-AF65-F5344CB8AC3E}">
        <p14:creationId xmlns:p14="http://schemas.microsoft.com/office/powerpoint/2010/main" val="29614493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ChangeArrowheads="1" noTextEdit="1"/>
          </p:cNvSpPr>
          <p:nvPr>
            <p:ph type="sldImg"/>
          </p:nvPr>
        </p:nvSpPr>
        <p:spPr>
          <a:ln/>
        </p:spPr>
      </p:sp>
      <p:sp>
        <p:nvSpPr>
          <p:cNvPr id="9218"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pitchFamily="34" charset="0"/>
            </a:endParaRPr>
          </a:p>
        </p:txBody>
      </p:sp>
      <p:sp>
        <p:nvSpPr>
          <p:cNvPr id="9219"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3934B14-EB10-435E-A73B-412A6592618A}" type="slidenum">
              <a:rPr lang="en-US" sz="1200"/>
              <a:pPr/>
              <a:t>1</a:t>
            </a:fld>
            <a:endParaRPr 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4</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1CC96A1-4CE7-4A5E-A43C-ACCFE68257A4}" type="slidenum">
              <a:rPr lang="en-US" sz="1200"/>
              <a:pPr/>
              <a:t>5</a:t>
            </a:fld>
            <a:endParaRPr lang="en-US" sz="1200"/>
          </a:p>
        </p:txBody>
      </p:sp>
      <p:sp>
        <p:nvSpPr>
          <p:cNvPr id="14338"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6</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8</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EB1D89BE-88B8-4BF8-BE9D-B79586F230A6}" type="slidenum">
              <a:rPr lang="en-US" sz="1200"/>
              <a:pPr/>
              <a:t>9</a:t>
            </a:fld>
            <a:endParaRPr lang="en-US" sz="1200"/>
          </a:p>
        </p:txBody>
      </p:sp>
      <p:sp>
        <p:nvSpPr>
          <p:cNvPr id="21506"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10</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C6D05EAA-CA66-41EE-B54A-D029A6E7D400}" type="slidenum">
              <a:rPr lang="en-US" sz="1200"/>
              <a:pPr/>
              <a:t>11</a:t>
            </a:fld>
            <a:endParaRPr lang="en-US" sz="1200"/>
          </a:p>
        </p:txBody>
      </p:sp>
      <p:sp>
        <p:nvSpPr>
          <p:cNvPr id="25602"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8A58A7C0-4129-4399-95D1-7584D8E534E2}" type="slidenum">
              <a:rPr lang="en-US" sz="1200"/>
              <a:pPr/>
              <a:t>12</a:t>
            </a:fld>
            <a:endParaRPr lang="en-US" sz="1200"/>
          </a:p>
        </p:txBody>
      </p:sp>
      <p:sp>
        <p:nvSpPr>
          <p:cNvPr id="27650"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14</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23AE85B-977A-41A5-923B-A275953DC0A1}" type="slidenum">
              <a:rPr lang="en-US" sz="1200"/>
              <a:pPr/>
              <a:t>15</a:t>
            </a:fld>
            <a:endParaRPr lang="en-US" sz="1200"/>
          </a:p>
        </p:txBody>
      </p:sp>
      <p:sp>
        <p:nvSpPr>
          <p:cNvPr id="32770"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1AE7939C-09D9-4A6F-9ED0-F2C37F08E738}" type="slidenum">
              <a:rPr lang="en-US" sz="1200"/>
              <a:pPr/>
              <a:t>16</a:t>
            </a:fld>
            <a:endParaRPr lang="en-US" sz="1200"/>
          </a:p>
        </p:txBody>
      </p:sp>
      <p:sp>
        <p:nvSpPr>
          <p:cNvPr id="34818"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BA555B33-CCD5-4D53-960C-B7284E8E67EF}" type="slidenum">
              <a:rPr lang="en-US" sz="1200"/>
              <a:pPr/>
              <a:t>17</a:t>
            </a:fld>
            <a:endParaRPr lang="en-US" sz="1200"/>
          </a:p>
        </p:txBody>
      </p:sp>
      <p:sp>
        <p:nvSpPr>
          <p:cNvPr id="36866"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0908EA87-8517-45F6-829E-D55CD8B52E60}" type="slidenum">
              <a:rPr lang="en-US" sz="1200"/>
              <a:pPr/>
              <a:t>18</a:t>
            </a:fld>
            <a:endParaRPr lang="en-US" sz="1200"/>
          </a:p>
        </p:txBody>
      </p:sp>
      <p:sp>
        <p:nvSpPr>
          <p:cNvPr id="38914"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FB38AB79-D8D3-4AD2-9235-6279DDAE640C}" type="slidenum">
              <a:rPr lang="en-US" sz="1200"/>
              <a:pPr/>
              <a:t>19</a:t>
            </a:fld>
            <a:endParaRPr lang="en-US" sz="1200"/>
          </a:p>
        </p:txBody>
      </p:sp>
      <p:sp>
        <p:nvSpPr>
          <p:cNvPr id="40962"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46DA9A7-F1A7-484F-BE03-5E7ABBF32269}" type="slidenum">
              <a:rPr lang="en-US" sz="1200"/>
              <a:pPr/>
              <a:t>20</a:t>
            </a:fld>
            <a:endParaRPr lang="en-US" sz="1200"/>
          </a:p>
        </p:txBody>
      </p:sp>
      <p:sp>
        <p:nvSpPr>
          <p:cNvPr id="43010"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0525AEE-644E-45CC-8F01-2C2419BBA9C5}" type="slidenum">
              <a:rPr lang="en-US" sz="1200"/>
              <a:pPr/>
              <a:t>22</a:t>
            </a:fld>
            <a:endParaRPr lang="en-US" sz="1200"/>
          </a:p>
        </p:txBody>
      </p:sp>
      <p:sp>
        <p:nvSpPr>
          <p:cNvPr id="46082"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F67407E2-AF57-4B8A-B18D-0ACC8A1CB5E9}" type="slidenum">
              <a:rPr lang="en-US" sz="1200"/>
              <a:pPr/>
              <a:t>23</a:t>
            </a:fld>
            <a:endParaRPr lang="en-US" sz="1200"/>
          </a:p>
        </p:txBody>
      </p:sp>
      <p:sp>
        <p:nvSpPr>
          <p:cNvPr id="48130"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B00FB27A-0E0D-4E04-ABA1-4CCF6C29D5B1}" type="slidenum">
              <a:rPr lang="en-US" sz="1200"/>
              <a:pPr/>
              <a:t>24</a:t>
            </a:fld>
            <a:endParaRPr lang="en-US" sz="1200"/>
          </a:p>
        </p:txBody>
      </p:sp>
      <p:sp>
        <p:nvSpPr>
          <p:cNvPr id="50178"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26</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30</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A04F225-4332-4ED4-A345-4A350AFCA029}" type="slidenum">
              <a:rPr lang="en-US" sz="1200"/>
              <a:pPr/>
              <a:t>34</a:t>
            </a:fld>
            <a:endParaRPr lang="en-US" sz="1200"/>
          </a:p>
        </p:txBody>
      </p:sp>
      <p:sp>
        <p:nvSpPr>
          <p:cNvPr id="64514"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129182F-05D4-43C5-B1F2-0B614F4C8C63}" type="slidenum">
              <a:rPr lang="en-US" sz="1200"/>
              <a:pPr/>
              <a:t>35</a:t>
            </a:fld>
            <a:endParaRPr lang="en-US" sz="1200"/>
          </a:p>
        </p:txBody>
      </p:sp>
      <p:sp>
        <p:nvSpPr>
          <p:cNvPr id="66562"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3569936-128D-4A87-9B59-6E8E1C943FF3}" type="slidenum">
              <a:rPr lang="en-US" sz="1200"/>
              <a:pPr/>
              <a:t>36</a:t>
            </a:fld>
            <a:endParaRPr lang="en-US" sz="1200"/>
          </a:p>
        </p:txBody>
      </p:sp>
      <p:sp>
        <p:nvSpPr>
          <p:cNvPr id="68610"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126B705-7FCF-453B-93C2-24CF61336C65}" type="slidenum">
              <a:rPr lang="en-US" sz="1200"/>
              <a:pPr/>
              <a:t>37</a:t>
            </a:fld>
            <a:endParaRPr lang="en-US" sz="1200"/>
          </a:p>
        </p:txBody>
      </p:sp>
      <p:sp>
        <p:nvSpPr>
          <p:cNvPr id="70658"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CE12D127-1582-4C57-B4A5-27293FC0EB73}" type="slidenum">
              <a:rPr lang="en-US" sz="1200"/>
              <a:pPr/>
              <a:t>38</a:t>
            </a:fld>
            <a:endParaRPr lang="en-US" sz="1200"/>
          </a:p>
        </p:txBody>
      </p:sp>
      <p:sp>
        <p:nvSpPr>
          <p:cNvPr id="72706"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A8410954-BAF7-411A-89D0-08184C1DC059}" type="slidenum">
              <a:rPr lang="en-US" sz="1200"/>
              <a:pPr/>
              <a:t>40</a:t>
            </a:fld>
            <a:endParaRPr lang="en-US" sz="1200"/>
          </a:p>
        </p:txBody>
      </p:sp>
      <p:sp>
        <p:nvSpPr>
          <p:cNvPr id="75778"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62AAB466-FFAE-4F3F-974A-3537F4A62A27}" type="slidenum">
              <a:rPr lang="en-US" sz="1200"/>
              <a:pPr/>
              <a:t>41</a:t>
            </a:fld>
            <a:endParaRPr lang="en-US" sz="1200"/>
          </a:p>
        </p:txBody>
      </p:sp>
      <p:sp>
        <p:nvSpPr>
          <p:cNvPr id="77826"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B85B81C6-3174-4563-8A02-F38D694841D3}" type="slidenum">
              <a:rPr lang="en-US" sz="1200"/>
              <a:pPr/>
              <a:t>42</a:t>
            </a:fld>
            <a:endParaRPr lang="en-US" sz="1200"/>
          </a:p>
        </p:txBody>
      </p:sp>
      <p:sp>
        <p:nvSpPr>
          <p:cNvPr id="79874"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228600" y="27709"/>
            <a:ext cx="7772400" cy="1039091"/>
          </a:xfrm>
        </p:spPr>
        <p:txBody>
          <a:bodyPr>
            <a:normAutofit/>
          </a:bodyPr>
          <a:lstStyle>
            <a:lvl1pPr algn="l">
              <a:defRPr sz="3600">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28600" y="1524000"/>
            <a:ext cx="8763000" cy="4602163"/>
          </a:xfrm>
        </p:spPr>
        <p:txBody>
          <a:bodyPr/>
          <a:lstStyle>
            <a:lvl1pPr marL="461963" indent="-461963">
              <a:buClr>
                <a:srgbClr val="213B74"/>
              </a:buClr>
              <a:buSzPct val="100000"/>
              <a:defRPr/>
            </a:lvl1pPr>
            <a:lvl2pPr marL="914400" indent="-457200">
              <a:buClr>
                <a:srgbClr val="213B74"/>
              </a:buClr>
              <a:defRPr/>
            </a:lvl2pPr>
            <a:lvl3pPr marL="1376363" indent="-461963">
              <a:buClr>
                <a:srgbClr val="213B74"/>
              </a:buClr>
              <a:buFont typeface="Wingdings" pitchFamily="2" charset="2"/>
              <a:buChar char="§"/>
              <a:defRPr/>
            </a:lvl3pPr>
            <a:lvl4pPr marL="1600200" indent="-228600">
              <a:buClr>
                <a:srgbClr val="213B74"/>
              </a:buClr>
              <a:buFont typeface="Courier New" pitchFamily="49" charset="0"/>
              <a:buChar char="o"/>
              <a:defRPr/>
            </a:lvl4pPr>
            <a:lvl5pPr>
              <a:buClr>
                <a:srgbClr val="213B7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53497405"/>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65617962"/>
      </p:ext>
    </p:extLst>
  </p:cSld>
  <p:clrMapOvr>
    <a:masterClrMapping/>
  </p:clrMapOvr>
  <p:transition spd="slow"/>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3327869099"/>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1143000"/>
          </a:xfrm>
        </p:spPr>
        <p:txBody>
          <a:bodyPr/>
          <a:lstStyle>
            <a:lvl1pPr algn="l">
              <a:buNone/>
              <a:defRPr sz="4400" b="0"/>
            </a:lvl1pPr>
          </a:lstStyle>
          <a:p>
            <a:r>
              <a:rPr lang="en-US" dirty="0"/>
              <a:t>Click to edit Master title style</a:t>
            </a:r>
          </a:p>
        </p:txBody>
      </p:sp>
      <p:sp>
        <p:nvSpPr>
          <p:cNvPr id="3" name="Text Placeholder 2"/>
          <p:cNvSpPr>
            <a:spLocks noGrp="1"/>
          </p:cNvSpPr>
          <p:nvPr>
            <p:ph type="body" idx="2"/>
          </p:nvPr>
        </p:nvSpPr>
        <p:spPr>
          <a:xfrm>
            <a:off x="609600" y="1752600"/>
            <a:ext cx="2057400" cy="4343400"/>
          </a:xfrm>
          <a:noFill/>
          <a:ln w="50800" cap="sq" cmpd="dbl" algn="ctr">
            <a:solidFill>
              <a:srgbClr val="213B74"/>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2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9" name="Content Placeholder 8"/>
          <p:cNvSpPr>
            <a:spLocks noGrp="1"/>
          </p:cNvSpPr>
          <p:nvPr>
            <p:ph sz="quarter" idx="1"/>
          </p:nvPr>
        </p:nvSpPr>
        <p:spPr>
          <a:xfrm>
            <a:off x="2895600" y="1752600"/>
            <a:ext cx="5867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23370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1371600"/>
            <a:ext cx="7391400" cy="5257800"/>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2" name="Title 1"/>
          <p:cNvSpPr>
            <a:spLocks noGrp="1"/>
          </p:cNvSpPr>
          <p:nvPr>
            <p:ph type="title"/>
          </p:nvPr>
        </p:nvSpPr>
        <p:spPr>
          <a:xfrm>
            <a:off x="1390650" y="228600"/>
            <a:ext cx="7620000" cy="990600"/>
          </a:xfrm>
        </p:spPr>
        <p:txBody>
          <a:bodyPr/>
          <a:lstStyle>
            <a:lvl1pPr algn="l">
              <a:buNone/>
              <a:defRPr sz="4400" b="0" cap="none" baseline="0">
                <a:solidFill>
                  <a:srgbClr val="FFFFFF"/>
                </a:solidFill>
              </a:defRPr>
            </a:lvl1pPr>
          </a:lstStyle>
          <a:p>
            <a:r>
              <a:rPr lang="en-US"/>
              <a:t>Click to edit Master title style</a:t>
            </a:r>
            <a:endParaRPr lang="en-US" dirty="0"/>
          </a:p>
        </p:txBody>
      </p:sp>
      <p:sp>
        <p:nvSpPr>
          <p:cNvPr id="4" name="Slide Number Placeholder 12"/>
          <p:cNvSpPr>
            <a:spLocks noGrp="1"/>
          </p:cNvSpPr>
          <p:nvPr>
            <p:ph type="sldNum" sz="quarter" idx="10"/>
          </p:nvPr>
        </p:nvSpPr>
        <p:spPr>
          <a:xfrm>
            <a:off x="0" y="373063"/>
            <a:ext cx="1295400" cy="701675"/>
          </a:xfrm>
          <a:prstGeom prst="rect">
            <a:avLst/>
          </a:prstGeom>
        </p:spPr>
        <p:txBody>
          <a:bodyPr vert="horz" wrap="square" lIns="91440" tIns="45720" rIns="91440" bIns="45720" numCol="1" anchor="t" anchorCtr="0" compatLnSpc="1">
            <a:prstTxWarp prst="textNoShape">
              <a:avLst/>
            </a:prstTxWarp>
            <a:noAutofit/>
          </a:bodyPr>
          <a:lstStyle>
            <a:lvl1pPr>
              <a:defRPr sz="2400"/>
            </a:lvl1pPr>
          </a:lstStyle>
          <a:p>
            <a:fld id="{58037239-D905-404D-ADA5-B3577C6CD0C1}" type="slidenum">
              <a:rPr lang="en-US"/>
              <a:pPr/>
              <a:t>‹#›</a:t>
            </a:fld>
            <a:endParaRPr lang="en-US"/>
          </a:p>
        </p:txBody>
      </p:sp>
    </p:spTree>
    <p:extLst>
      <p:ext uri="{BB962C8B-B14F-4D97-AF65-F5344CB8AC3E}">
        <p14:creationId xmlns:p14="http://schemas.microsoft.com/office/powerpoint/2010/main" val="148922196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
        <p:nvSpPr>
          <p:cNvPr id="3" name="Picture Placeholder 2"/>
          <p:cNvSpPr>
            <a:spLocks noGrp="1"/>
          </p:cNvSpPr>
          <p:nvPr>
            <p:ph type="pic" sz="quarter" idx="17"/>
          </p:nvPr>
        </p:nvSpPr>
        <p:spPr>
          <a:xfrm>
            <a:off x="304800" y="2133600"/>
            <a:ext cx="3429000" cy="3048000"/>
          </a:xfrm>
        </p:spPr>
        <p:txBody>
          <a:bodyPr/>
          <a:lstStyle/>
          <a:p>
            <a:endParaRPr lang="ba-RU"/>
          </a:p>
        </p:txBody>
      </p:sp>
      <p:sp>
        <p:nvSpPr>
          <p:cNvPr id="8" name="Picture Placeholder 7"/>
          <p:cNvSpPr>
            <a:spLocks noGrp="1"/>
          </p:cNvSpPr>
          <p:nvPr>
            <p:ph type="pic" sz="quarter" idx="18"/>
          </p:nvPr>
        </p:nvSpPr>
        <p:spPr>
          <a:xfrm>
            <a:off x="152400" y="6389687"/>
            <a:ext cx="914400" cy="315913"/>
          </a:xfrm>
        </p:spPr>
        <p:txBody>
          <a:bodyPr/>
          <a:lstStyle/>
          <a:p>
            <a:endParaRPr lang="ba-RU"/>
          </a:p>
        </p:txBody>
      </p:sp>
    </p:spTree>
    <p:extLst>
      <p:ext uri="{BB962C8B-B14F-4D97-AF65-F5344CB8AC3E}">
        <p14:creationId xmlns:p14="http://schemas.microsoft.com/office/powerpoint/2010/main" val="309163840"/>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Content Placeholder 2"/>
          <p:cNvSpPr>
            <a:spLocks noGrp="1"/>
          </p:cNvSpPr>
          <p:nvPr>
            <p:ph type="body" idx="1"/>
          </p:nvPr>
        </p:nvSpPr>
        <p:spPr bwMode="auto">
          <a:xfrm>
            <a:off x="228600" y="1295400"/>
            <a:ext cx="8763000" cy="4830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bwMode="white">
          <a:xfrm>
            <a:off x="0" y="0"/>
            <a:ext cx="9144000" cy="1133475"/>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Copyright" descr="Pearson: Copyright 2015, 2012, 2009"/>
          <p:cNvSpPr txBox="1">
            <a:spLocks noChangeArrowheads="1"/>
          </p:cNvSpPr>
          <p:nvPr/>
        </p:nvSpPr>
        <p:spPr bwMode="auto">
          <a:xfrm>
            <a:off x="2209800" y="6399213"/>
            <a:ext cx="6326188"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8"/>
          <a:srcRect/>
          <a:stretch>
            <a:fillRect/>
          </a:stretch>
        </p:blipFill>
        <p:spPr bwMode="auto">
          <a:xfrm>
            <a:off x="236538" y="6396038"/>
            <a:ext cx="1360487" cy="304800"/>
          </a:xfrm>
          <a:prstGeom prst="rect">
            <a:avLst/>
          </a:prstGeom>
          <a:solidFill>
            <a:srgbClr val="213B74"/>
          </a:solidFill>
        </p:spPr>
      </p:pic>
    </p:spTree>
  </p:cSld>
  <p:clrMap bg1="lt1" tx1="dk1" bg2="lt2" tx2="dk2" accent1="accent1" accent2="accent2" accent3="accent3" accent4="accent4" accent5="accent5" accent6="accent6" hlink="hlink" folHlink="folHlink"/>
  <p:sldLayoutIdLst>
    <p:sldLayoutId id="2147484131" r:id="rId1"/>
    <p:sldLayoutId id="2147484132" r:id="rId2"/>
    <p:sldLayoutId id="2147484133" r:id="rId3"/>
    <p:sldLayoutId id="2147484130" r:id="rId4"/>
    <p:sldLayoutId id="2147484134" r:id="rId5"/>
    <p:sldLayoutId id="2147484136" r:id="rId6"/>
  </p:sldLayoutIdLst>
  <p:hf sldNum="0" hdr="0" dt="0"/>
  <p:txStyles>
    <p:titleStyle>
      <a:lvl1pPr algn="ctr" rtl="0" eaLnBrk="0" fontAlgn="base" hangingPunct="0">
        <a:spcBef>
          <a:spcPct val="0"/>
        </a:spcBef>
        <a:spcAft>
          <a:spcPct val="0"/>
        </a:spcAft>
        <a:defRPr sz="3600" kern="1200">
          <a:solidFill>
            <a:schemeClr val="bg1"/>
          </a:solidFill>
          <a:latin typeface="Arial" pitchFamily="34" charset="0"/>
          <a:ea typeface="MS PGothic" panose="020B0600070205080204" pitchFamily="34" charset="-128"/>
          <a:cs typeface="Arial" pitchFamily="34" charset="0"/>
        </a:defRPr>
      </a:lvl1pPr>
      <a:lvl2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5pPr>
      <a:lvl6pPr marL="457200" algn="ctr" rtl="0" fontAlgn="base">
        <a:spcBef>
          <a:spcPct val="0"/>
        </a:spcBef>
        <a:spcAft>
          <a:spcPct val="0"/>
        </a:spcAft>
        <a:defRPr sz="3600">
          <a:solidFill>
            <a:schemeClr val="bg1"/>
          </a:solidFill>
          <a:latin typeface="Arial" charset="0"/>
          <a:ea typeface="ＭＳ Ｐゴシック" charset="0"/>
          <a:cs typeface="Arial" charset="0"/>
        </a:defRPr>
      </a:lvl6pPr>
      <a:lvl7pPr marL="914400" algn="ctr" rtl="0" fontAlgn="base">
        <a:spcBef>
          <a:spcPct val="0"/>
        </a:spcBef>
        <a:spcAft>
          <a:spcPct val="0"/>
        </a:spcAft>
        <a:defRPr sz="3600">
          <a:solidFill>
            <a:schemeClr val="bg1"/>
          </a:solidFill>
          <a:latin typeface="Arial" charset="0"/>
          <a:ea typeface="ＭＳ Ｐゴシック" charset="0"/>
          <a:cs typeface="Arial" charset="0"/>
        </a:defRPr>
      </a:lvl7pPr>
      <a:lvl8pPr marL="1371600" algn="ctr" rtl="0" fontAlgn="base">
        <a:spcBef>
          <a:spcPct val="0"/>
        </a:spcBef>
        <a:spcAft>
          <a:spcPct val="0"/>
        </a:spcAft>
        <a:defRPr sz="3600">
          <a:solidFill>
            <a:schemeClr val="bg1"/>
          </a:solidFill>
          <a:latin typeface="Arial" charset="0"/>
          <a:ea typeface="ＭＳ Ｐゴシック" charset="0"/>
          <a:cs typeface="Arial" charset="0"/>
        </a:defRPr>
      </a:lvl8pPr>
      <a:lvl9pPr marL="1828800" algn="ctr" rtl="0" fontAlgn="base">
        <a:spcBef>
          <a:spcPct val="0"/>
        </a:spcBef>
        <a:spcAft>
          <a:spcPct val="0"/>
        </a:spcAft>
        <a:defRPr sz="3600">
          <a:solidFill>
            <a:schemeClr val="bg1"/>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lr>
          <a:srgbClr val="213B74"/>
        </a:buClr>
        <a:buFont typeface="Arial" pitchFamily="34" charset="0"/>
        <a:buChar char="•"/>
        <a:defRPr lang="en-US" sz="2600" kern="1200" dirty="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213B74"/>
        </a:buClr>
        <a:buFont typeface="Arial" pitchFamily="34" charset="0"/>
        <a:buChar char="–"/>
        <a:defRPr lang="en-US" sz="2400" kern="1200" dirty="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213B74"/>
        </a:buClr>
        <a:buFont typeface="Wingdings" pitchFamily="2" charset="2"/>
        <a:buChar char="§"/>
        <a:defRPr lang="en-US" sz="2200" kern="1200" dirty="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213B74"/>
        </a:buClr>
        <a:buFont typeface="Courier New" pitchFamily="49" charset="0"/>
        <a:buChar char="o"/>
        <a:defRPr lang="en-US" sz="2000" kern="1200" dirty="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213B74"/>
        </a:buClr>
        <a:buFont typeface="Arial" pitchFamily="34" charset="0"/>
        <a:buChar char="»"/>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Book cover reads title name and name of the authors as follows: “Crime Victims an introduction to Victimology” and &quot;Andrew Karmen.” A photo on the cover shows few candles burning brightly in the black background."/>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tretch>
            <a:fillRect/>
          </a:stretch>
        </p:blipFill>
        <p:spPr bwMode="auto">
          <a:xfrm>
            <a:off x="304800" y="1489817"/>
            <a:ext cx="3695007"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3" name="Title 2"/>
          <p:cNvSpPr>
            <a:spLocks noGrp="1"/>
          </p:cNvSpPr>
          <p:nvPr>
            <p:ph type="title"/>
          </p:nvPr>
        </p:nvSpPr>
        <p:spPr>
          <a:xfrm>
            <a:off x="4480472" y="1709741"/>
            <a:ext cx="4018121" cy="2371719"/>
          </a:xfrm>
        </p:spPr>
        <p:txBody>
          <a:bodyPr anchor="ctr"/>
          <a:lstStyle/>
          <a:p>
            <a:pPr eaLnBrk="1" hangingPunct="1"/>
            <a:r>
              <a:rPr lang="en-US" sz="4000" dirty="0">
                <a:ea typeface="MS PGothic" pitchFamily="34" charset="-128"/>
              </a:rPr>
              <a:t>Crime Victims An Introduction to Victimology</a:t>
            </a:r>
          </a:p>
        </p:txBody>
      </p:sp>
      <p:sp>
        <p:nvSpPr>
          <p:cNvPr id="8194" name="Text Placeholder 3"/>
          <p:cNvSpPr>
            <a:spLocks noGrp="1"/>
          </p:cNvSpPr>
          <p:nvPr>
            <p:ph type="body" sz="quarter" idx="14"/>
          </p:nvPr>
        </p:nvSpPr>
        <p:spPr>
          <a:xfrm>
            <a:off x="4313078" y="3894504"/>
            <a:ext cx="4678521" cy="2078890"/>
          </a:xfrm>
        </p:spPr>
        <p:txBody>
          <a:bodyPr anchor="ctr"/>
          <a:lstStyle/>
          <a:p>
            <a:pPr eaLnBrk="1" hangingPunct="1">
              <a:spcBef>
                <a:spcPct val="0"/>
              </a:spcBef>
            </a:pPr>
            <a:r>
              <a:rPr lang="en-US" sz="4000" b="1" dirty="0"/>
              <a:t>Chapter 5</a:t>
            </a:r>
          </a:p>
          <a:p>
            <a:pPr eaLnBrk="1" hangingPunct="1">
              <a:spcBef>
                <a:spcPct val="0"/>
              </a:spcBef>
            </a:pPr>
            <a:r>
              <a:rPr lang="en-US" dirty="0"/>
              <a:t>The Ongoing Controversy over Shared Responsibility</a:t>
            </a:r>
          </a:p>
        </p:txBody>
      </p:sp>
      <p:pic>
        <p:nvPicPr>
          <p:cNvPr id="18" name="Picture Placeholder 17" title="Cengage Logo"/>
          <p:cNvPicPr>
            <a:picLocks noGrp="1" noChangeAspect="1" noChangeArrowheads="1"/>
          </p:cNvPicPr>
          <p:nvPr>
            <p:ph type="pic" sz="quarter" idx="18"/>
          </p:nvPr>
        </p:nvPicPr>
        <p:blipFill>
          <a:blip r:embed="rId4"/>
          <a:stretch>
            <a:fillRect/>
          </a:stretch>
        </p:blipFill>
        <p:spPr bwMode="auto">
          <a:xfrm>
            <a:off x="237744" y="6400800"/>
            <a:ext cx="1362456" cy="304157"/>
          </a:xfrm>
          <a:prstGeom prst="rect">
            <a:avLst/>
          </a:prstGeom>
          <a:noFill/>
          <a:ln>
            <a:noFill/>
          </a:ln>
        </p:spPr>
      </p:pic>
      <p:sp>
        <p:nvSpPr>
          <p:cNvPr id="8195" name="Text Placeholder 6"/>
          <p:cNvSpPr>
            <a:spLocks noGrp="1"/>
          </p:cNvSpPr>
          <p:nvPr>
            <p:ph sz="quarter" idx="16"/>
          </p:nvPr>
        </p:nvSpPr>
        <p:spPr/>
        <p:txBody>
          <a:bodyPr anchor="ctr"/>
          <a:lstStyle/>
          <a:p>
            <a:pPr marL="0" indent="0" eaLnBrk="1" hangingPunct="1">
              <a:spcBef>
                <a:spcPct val="0"/>
              </a:spcBef>
              <a:buClrTx/>
              <a:buFont typeface="Arial" pitchFamily="34" charset="0"/>
              <a:buNone/>
            </a:pPr>
            <a:r>
              <a:rPr sz="1200" dirty="0">
                <a:solidFill>
                  <a:schemeClr val="bg1"/>
                </a:solidFill>
              </a:rPr>
              <a:t>© 2020 Cengage. All rights reserved.</a:t>
            </a:r>
          </a:p>
        </p:txBody>
      </p:sp>
    </p:spTree>
    <p:extLst>
      <p:ext uri="{BB962C8B-B14F-4D97-AF65-F5344CB8AC3E}">
        <p14:creationId xmlns:p14="http://schemas.microsoft.com/office/powerpoint/2010/main" val="2886284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3"/>
          <p:cNvSpPr>
            <a:spLocks noGrp="1"/>
          </p:cNvSpPr>
          <p:nvPr>
            <p:ph type="title"/>
          </p:nvPr>
        </p:nvSpPr>
        <p:spPr>
          <a:xfrm>
            <a:off x="228600" y="26988"/>
            <a:ext cx="7772400" cy="1039812"/>
          </a:xfrm>
        </p:spPr>
        <p:txBody>
          <a:bodyPr/>
          <a:lstStyle/>
          <a:p>
            <a:pPr eaLnBrk="1" hangingPunct="1"/>
            <a:r>
              <a:rPr lang="en-US" sz="3200" dirty="0">
                <a:ea typeface="MS PGothic" pitchFamily="34" charset="-128"/>
              </a:rPr>
              <a:t>Learning Objectives </a:t>
            </a:r>
            <a:r>
              <a:rPr lang="en-US" sz="2000" dirty="0">
                <a:ea typeface="MS PGothic" pitchFamily="34" charset="-128"/>
              </a:rPr>
              <a:t>(1 of 2)</a:t>
            </a:r>
          </a:p>
        </p:txBody>
      </p:sp>
      <p:sp>
        <p:nvSpPr>
          <p:cNvPr id="9218" name="Content Placeholder 4"/>
          <p:cNvSpPr>
            <a:spLocks noGrp="1"/>
          </p:cNvSpPr>
          <p:nvPr>
            <p:ph idx="1"/>
          </p:nvPr>
        </p:nvSpPr>
        <p:spPr>
          <a:xfrm>
            <a:off x="228600" y="1295400"/>
            <a:ext cx="8763000" cy="4830763"/>
          </a:xfrm>
        </p:spPr>
        <p:txBody>
          <a:bodyPr/>
          <a:lstStyle/>
          <a:p>
            <a:pPr eaLnBrk="1" hangingPunct="1">
              <a:buSzTx/>
            </a:pPr>
            <a:r>
              <a:rPr sz="2400" dirty="0"/>
              <a:t>L01. Discuss the controversy surrounding the concept of shared responsibility.</a:t>
            </a:r>
          </a:p>
          <a:p>
            <a:pPr eaLnBrk="1" hangingPunct="1">
              <a:buSzTx/>
            </a:pPr>
            <a:r>
              <a:rPr sz="2400" dirty="0"/>
              <a:t>L02. Summarize victim-blaming, victim-defending, and system-blaming arguments. </a:t>
            </a:r>
          </a:p>
          <a:p>
            <a:pPr eaLnBrk="1" hangingPunct="1">
              <a:buSzTx/>
            </a:pPr>
            <a:r>
              <a:rPr sz="2400" dirty="0"/>
              <a:t>L03. Distinguish between victim facilitation, precipitation, and provocation.</a:t>
            </a:r>
          </a:p>
          <a:p>
            <a:pPr eaLnBrk="1" hangingPunct="1">
              <a:buSzTx/>
            </a:pPr>
            <a:r>
              <a:rPr sz="2400" dirty="0"/>
              <a:t>L04. Discuss victim facilitation, victim blaming, and victim defending in relation to burglary. </a:t>
            </a:r>
          </a:p>
          <a:p>
            <a:pPr eaLnBrk="1" hangingPunct="1">
              <a:buSzTx/>
            </a:pPr>
            <a:r>
              <a:rPr sz="2400" dirty="0"/>
              <a:t>L05. Discuss victim facilitation, victim blaming, and victim defending in relation to vehicle theft.</a:t>
            </a:r>
          </a:p>
          <a:p>
            <a:pPr eaLnBrk="1" hangingPunct="1">
              <a:buSzTx/>
            </a:pPr>
            <a:r>
              <a:rPr sz="2400" dirty="0"/>
              <a:t>L06. Discuss victim facilitation, victim blaming, and victim defending in relation to identity theft.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2"/>
          <p:cNvSpPr>
            <a:spLocks noGrp="1"/>
          </p:cNvSpPr>
          <p:nvPr>
            <p:ph type="title"/>
          </p:nvPr>
        </p:nvSpPr>
        <p:spPr>
          <a:xfrm>
            <a:off x="228600" y="26988"/>
            <a:ext cx="7772400" cy="1039812"/>
          </a:xfrm>
        </p:spPr>
        <p:txBody>
          <a:bodyPr/>
          <a:lstStyle/>
          <a:p>
            <a:pPr eaLnBrk="1" hangingPunct="1"/>
            <a:r>
              <a:rPr lang="en-US" sz="3200" dirty="0">
                <a:ea typeface="MS PGothic" pitchFamily="34" charset="-128"/>
              </a:rPr>
              <a:t>Learning Objectives </a:t>
            </a:r>
            <a:r>
              <a:rPr lang="en-US" sz="2000" dirty="0">
                <a:ea typeface="MS PGothic" pitchFamily="34" charset="-128"/>
              </a:rPr>
              <a:t>(2 of 2)</a:t>
            </a:r>
            <a:endParaRPr lang="en-US" sz="2000" i="1" dirty="0">
              <a:ea typeface="MS PGothic" pitchFamily="34" charset="-128"/>
            </a:endParaRPr>
          </a:p>
        </p:txBody>
      </p:sp>
      <p:sp>
        <p:nvSpPr>
          <p:cNvPr id="10242" name="Content Placeholder 1"/>
          <p:cNvSpPr>
            <a:spLocks noGrp="1"/>
          </p:cNvSpPr>
          <p:nvPr>
            <p:ph idx="1"/>
          </p:nvPr>
        </p:nvSpPr>
        <p:spPr>
          <a:xfrm>
            <a:off x="228600" y="1295400"/>
            <a:ext cx="8763000" cy="4830763"/>
          </a:xfrm>
        </p:spPr>
        <p:txBody>
          <a:bodyPr/>
          <a:lstStyle/>
          <a:p>
            <a:pPr eaLnBrk="1" hangingPunct="1">
              <a:buSzTx/>
            </a:pPr>
            <a:r>
              <a:rPr sz="2400" dirty="0"/>
              <a:t>L07. Discuss victim facilitation, victim blaming, and victim defending in relation to murder.</a:t>
            </a:r>
          </a:p>
          <a:p>
            <a:pPr eaLnBrk="1" hangingPunct="1">
              <a:buSzTx/>
            </a:pPr>
            <a:r>
              <a:rPr sz="2400" dirty="0"/>
              <a:t>L08. Discuss victim facilitation, victim blaming, and victim defending in relation to robbery.</a:t>
            </a:r>
          </a:p>
          <a:p>
            <a:pPr eaLnBrk="1" hangingPunct="1">
              <a:buSzTx/>
            </a:pPr>
            <a:r>
              <a:rPr sz="2400" dirty="0"/>
              <a:t>L09. Identify factors explaining victimization rates among different groups.</a:t>
            </a:r>
          </a:p>
          <a:p>
            <a:pPr eaLnBrk="1" hangingPunct="1">
              <a:buSzTx/>
            </a:pPr>
            <a:r>
              <a:rPr sz="2400" dirty="0"/>
              <a:t>L10. Describe the impact of beliefs about shared responsibility on the operations of the criminal justice system.</a:t>
            </a:r>
          </a:p>
          <a:p>
            <a:pPr eaLnBrk="1" hangingPunct="1">
              <a:buSzTx/>
            </a:pPr>
            <a:r>
              <a:rPr sz="2400" dirty="0"/>
              <a:t>L11. Explain the difference between crime prevention and victimization prevention.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How some  crime victims contribute to the crime problem</a:t>
            </a:r>
          </a:p>
        </p:txBody>
      </p:sp>
    </p:spTree>
    <p:extLst>
      <p:ext uri="{BB962C8B-B14F-4D97-AF65-F5344CB8AC3E}">
        <p14:creationId xmlns:p14="http://schemas.microsoft.com/office/powerpoint/2010/main" val="3171045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2"/>
          <p:cNvSpPr>
            <a:spLocks noGrp="1" noRot="1"/>
          </p:cNvSpPr>
          <p:nvPr>
            <p:ph type="title"/>
          </p:nvPr>
        </p:nvSpPr>
        <p:spPr>
          <a:xfrm>
            <a:off x="228600" y="26988"/>
            <a:ext cx="7772400" cy="1039812"/>
          </a:xfrm>
        </p:spPr>
        <p:txBody>
          <a:bodyPr>
            <a:normAutofit/>
          </a:bodyPr>
          <a:lstStyle/>
          <a:p>
            <a:pPr eaLnBrk="1" hangingPunct="1"/>
            <a:r>
              <a:rPr lang="en-US" sz="3200" dirty="0">
                <a:ea typeface="MS PGothic" pitchFamily="34" charset="-128"/>
              </a:rPr>
              <a:t>Shared Responsibility</a:t>
            </a:r>
          </a:p>
        </p:txBody>
      </p:sp>
      <p:sp>
        <p:nvSpPr>
          <p:cNvPr id="13314" name="Content Placeholder 3"/>
          <p:cNvSpPr>
            <a:spLocks noGrp="1" noRot="1"/>
          </p:cNvSpPr>
          <p:nvPr>
            <p:ph idx="1"/>
          </p:nvPr>
        </p:nvSpPr>
        <p:spPr/>
        <p:txBody>
          <a:bodyPr/>
          <a:lstStyle/>
          <a:p>
            <a:pPr eaLnBrk="1" hangingPunct="1">
              <a:buSzTx/>
            </a:pPr>
            <a:r>
              <a:rPr b="1" dirty="0">
                <a:solidFill>
                  <a:srgbClr val="000000"/>
                </a:solidFill>
              </a:rPr>
              <a:t>Shared responsibility </a:t>
            </a:r>
            <a:r>
              <a:rPr dirty="0">
                <a:solidFill>
                  <a:srgbClr val="000000"/>
                </a:solidFill>
              </a:rPr>
              <a:t>asserts that certain victims as well as criminals did something wrong.</a:t>
            </a:r>
          </a:p>
          <a:p>
            <a:pPr eaLnBrk="1" hangingPunct="1">
              <a:buSzTx/>
            </a:pPr>
            <a:r>
              <a:rPr dirty="0">
                <a:solidFill>
                  <a:srgbClr val="000000"/>
                </a:solidFill>
              </a:rPr>
              <a:t>For both parties, </a:t>
            </a:r>
            <a:r>
              <a:rPr dirty="0" err="1">
                <a:solidFill>
                  <a:srgbClr val="000000"/>
                </a:solidFill>
              </a:rPr>
              <a:t>victimologists</a:t>
            </a:r>
            <a:r>
              <a:rPr dirty="0">
                <a:solidFill>
                  <a:srgbClr val="000000"/>
                </a:solidFill>
              </a:rPr>
              <a:t> study</a:t>
            </a:r>
          </a:p>
          <a:p>
            <a:pPr lvl="1" eaLnBrk="1" hangingPunct="1"/>
            <a:r>
              <a:rPr dirty="0">
                <a:solidFill>
                  <a:srgbClr val="000000"/>
                </a:solidFill>
              </a:rPr>
              <a:t>Initiatives and responses</a:t>
            </a:r>
          </a:p>
          <a:p>
            <a:pPr lvl="1" eaLnBrk="1" hangingPunct="1"/>
            <a:r>
              <a:rPr dirty="0">
                <a:solidFill>
                  <a:srgbClr val="000000"/>
                </a:solidFill>
              </a:rPr>
              <a:t>Actions and reactions</a:t>
            </a:r>
          </a:p>
          <a:p>
            <a:pPr lvl="1" eaLnBrk="1" hangingPunct="1"/>
            <a:r>
              <a:rPr dirty="0">
                <a:solidFill>
                  <a:srgbClr val="000000"/>
                </a:solidFill>
              </a:rPr>
              <a:t>Motives and intentions</a:t>
            </a:r>
          </a:p>
          <a:p>
            <a:pPr eaLnBrk="1" hangingPunct="1">
              <a:buSzTx/>
            </a:pPr>
            <a:r>
              <a:rPr dirty="0">
                <a:solidFill>
                  <a:srgbClr val="000000"/>
                </a:solidFill>
              </a:rPr>
              <a:t>Might lead to the proposition that victims did not all they could to limit their exposure to threat.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Repeat and chronic victims: learning from mistakes</a:t>
            </a:r>
          </a:p>
        </p:txBody>
      </p:sp>
    </p:spTree>
    <p:extLst>
      <p:ext uri="{BB962C8B-B14F-4D97-AF65-F5344CB8AC3E}">
        <p14:creationId xmlns:p14="http://schemas.microsoft.com/office/powerpoint/2010/main" val="3081305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228600" y="26988"/>
            <a:ext cx="7772400" cy="1039812"/>
          </a:xfrm>
        </p:spPr>
        <p:txBody>
          <a:bodyPr/>
          <a:lstStyle/>
          <a:p>
            <a:pPr eaLnBrk="1" hangingPunct="1"/>
            <a:r>
              <a:rPr lang="en-US" sz="3200" dirty="0">
                <a:ea typeface="MS PGothic" pitchFamily="34" charset="-128"/>
              </a:rPr>
              <a:t>Repeat and Chronic Victims</a:t>
            </a:r>
          </a:p>
        </p:txBody>
      </p:sp>
      <p:sp>
        <p:nvSpPr>
          <p:cNvPr id="17410" name="Content Placeholder 2"/>
          <p:cNvSpPr>
            <a:spLocks noGrp="1"/>
          </p:cNvSpPr>
          <p:nvPr>
            <p:ph idx="1"/>
          </p:nvPr>
        </p:nvSpPr>
        <p:spPr/>
        <p:txBody>
          <a:bodyPr/>
          <a:lstStyle/>
          <a:p>
            <a:pPr eaLnBrk="1" hangingPunct="1">
              <a:buSzTx/>
            </a:pPr>
            <a:r>
              <a:rPr dirty="0">
                <a:solidFill>
                  <a:srgbClr val="000000"/>
                </a:solidFill>
              </a:rPr>
              <a:t>Past injury is the best predictor of future harm.</a:t>
            </a:r>
          </a:p>
          <a:p>
            <a:pPr lvl="1" eaLnBrk="1" hangingPunct="1"/>
            <a:r>
              <a:rPr dirty="0" err="1">
                <a:solidFill>
                  <a:srgbClr val="000000"/>
                </a:solidFill>
              </a:rPr>
              <a:t>Revictimization</a:t>
            </a:r>
            <a:r>
              <a:rPr dirty="0">
                <a:solidFill>
                  <a:srgbClr val="000000"/>
                </a:solidFill>
              </a:rPr>
              <a:t> tends to take place quickly.</a:t>
            </a:r>
          </a:p>
          <a:p>
            <a:pPr eaLnBrk="1" hangingPunct="1">
              <a:buSzTx/>
            </a:pPr>
            <a:r>
              <a:rPr dirty="0">
                <a:solidFill>
                  <a:srgbClr val="000000"/>
                </a:solidFill>
              </a:rPr>
              <a:t>Incidents are more likely to occur in </a:t>
            </a:r>
            <a:r>
              <a:rPr b="1" dirty="0">
                <a:solidFill>
                  <a:srgbClr val="000000"/>
                </a:solidFill>
              </a:rPr>
              <a:t>hot spots </a:t>
            </a:r>
            <a:r>
              <a:rPr dirty="0">
                <a:solidFill>
                  <a:srgbClr val="000000"/>
                </a:solidFill>
              </a:rPr>
              <a:t>and to </a:t>
            </a:r>
            <a:r>
              <a:rPr b="1" dirty="0">
                <a:solidFill>
                  <a:srgbClr val="000000"/>
                </a:solidFill>
              </a:rPr>
              <a:t>hot dots</a:t>
            </a:r>
            <a:r>
              <a:rPr dirty="0">
                <a:solidFill>
                  <a:srgbClr val="000000"/>
                </a:solidFill>
              </a:rPr>
              <a:t>.</a:t>
            </a:r>
          </a:p>
          <a:p>
            <a:pPr eaLnBrk="1" hangingPunct="1">
              <a:buSzTx/>
            </a:pPr>
            <a:r>
              <a:rPr dirty="0" err="1">
                <a:solidFill>
                  <a:srgbClr val="000000"/>
                </a:solidFill>
              </a:rPr>
              <a:t>Victimologists</a:t>
            </a:r>
            <a:r>
              <a:rPr dirty="0">
                <a:solidFill>
                  <a:srgbClr val="000000"/>
                </a:solidFill>
              </a:rPr>
              <a:t> interview victims to determine </a:t>
            </a:r>
            <a:r>
              <a:rPr b="1" dirty="0">
                <a:solidFill>
                  <a:srgbClr val="000000"/>
                </a:solidFill>
              </a:rPr>
              <a:t>victim careers</a:t>
            </a:r>
            <a:r>
              <a:rPr dirty="0">
                <a:solidFill>
                  <a:srgbClr val="000000"/>
                </a:solidFill>
              </a:rPr>
              <a:t> and to reduce risks of future harm.</a:t>
            </a:r>
          </a:p>
          <a:p>
            <a:pPr eaLnBrk="1" hangingPunct="1">
              <a:buSzTx/>
            </a:pPr>
            <a:r>
              <a:rPr dirty="0">
                <a:solidFill>
                  <a:srgbClr val="000000"/>
                </a:solidFill>
              </a:rPr>
              <a:t>Two reasons for repeat victimization:</a:t>
            </a:r>
          </a:p>
          <a:p>
            <a:pPr lvl="1" eaLnBrk="1" hangingPunct="1"/>
            <a:r>
              <a:rPr b="1" dirty="0">
                <a:solidFill>
                  <a:srgbClr val="000000"/>
                </a:solidFill>
              </a:rPr>
              <a:t>Boost explanation</a:t>
            </a:r>
          </a:p>
          <a:p>
            <a:pPr lvl="1" eaLnBrk="1" hangingPunct="1"/>
            <a:r>
              <a:rPr b="1" dirty="0">
                <a:solidFill>
                  <a:srgbClr val="000000"/>
                </a:solidFill>
              </a:rPr>
              <a:t>Flag explanation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Bef>
                <a:spcPts val="624"/>
              </a:spcBef>
              <a:spcAft>
                <a:spcPts val="0"/>
              </a:spcAft>
              <a:defRPr/>
            </a:pPr>
            <a:r>
              <a:rPr lang="en-US" altLang="en-US" sz="4000" b="1" cap="all" dirty="0">
                <a:solidFill>
                  <a:schemeClr val="tx1"/>
                </a:solidFill>
                <a:ea typeface="MS PGothic" panose="020B0600070205080204" pitchFamily="34" charset="-128"/>
              </a:rPr>
              <a:t>The entire spectrum of possibilities: Recognizing complete innocence and full responsibility</a:t>
            </a:r>
          </a:p>
        </p:txBody>
      </p:sp>
    </p:spTree>
    <p:extLst>
      <p:ext uri="{BB962C8B-B14F-4D97-AF65-F5344CB8AC3E}">
        <p14:creationId xmlns:p14="http://schemas.microsoft.com/office/powerpoint/2010/main" val="2366682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noRot="1" noChangeArrowheads="1"/>
          </p:cNvSpPr>
          <p:nvPr>
            <p:ph type="title"/>
          </p:nvPr>
        </p:nvSpPr>
        <p:spPr>
          <a:xfrm>
            <a:off x="228600" y="26988"/>
            <a:ext cx="7772400" cy="1039812"/>
          </a:xfrm>
        </p:spPr>
        <p:txBody>
          <a:bodyPr rtlCol="0">
            <a:normAutofit fontScale="90000"/>
          </a:bodyPr>
          <a:lstStyle/>
          <a:p>
            <a:pPr eaLnBrk="1" fontAlgn="auto" hangingPunct="1">
              <a:spcAft>
                <a:spcPts val="0"/>
              </a:spcAft>
              <a:defRPr/>
            </a:pPr>
            <a:r>
              <a:rPr lang="en-US" altLang="en-US" dirty="0"/>
              <a:t>Typologies Illustrate the Degree of Shared Responsibility</a:t>
            </a:r>
          </a:p>
        </p:txBody>
      </p:sp>
      <p:sp>
        <p:nvSpPr>
          <p:cNvPr id="2" name="Content Placeholder 2"/>
          <p:cNvSpPr>
            <a:spLocks noGrp="1" noRot="1"/>
          </p:cNvSpPr>
          <p:nvPr>
            <p:ph idx="1"/>
          </p:nvPr>
        </p:nvSpPr>
        <p:spPr/>
        <p:txBody>
          <a:bodyPr/>
          <a:lstStyle/>
          <a:p>
            <a:pPr eaLnBrk="1" hangingPunct="1">
              <a:buSzTx/>
            </a:pPr>
            <a:r>
              <a:rPr b="1" dirty="0"/>
              <a:t>Typology</a:t>
            </a:r>
            <a:r>
              <a:rPr dirty="0"/>
              <a:t> categories demonstrating shared responsibility include</a:t>
            </a:r>
          </a:p>
          <a:p>
            <a:pPr lvl="1" eaLnBrk="1" hangingPunct="1"/>
            <a:r>
              <a:rPr dirty="0"/>
              <a:t>Complete innocence</a:t>
            </a:r>
          </a:p>
          <a:p>
            <a:pPr lvl="1" eaLnBrk="1" hangingPunct="1"/>
            <a:r>
              <a:rPr dirty="0"/>
              <a:t>Ideal </a:t>
            </a:r>
          </a:p>
          <a:p>
            <a:pPr lvl="1" eaLnBrk="1" hangingPunct="1"/>
            <a:r>
              <a:rPr dirty="0"/>
              <a:t>Culturally legitimate and appropriate</a:t>
            </a:r>
          </a:p>
          <a:p>
            <a:pPr lvl="1" eaLnBrk="1" hangingPunct="1"/>
            <a:r>
              <a:rPr dirty="0"/>
              <a:t>Deserving</a:t>
            </a:r>
          </a:p>
          <a:p>
            <a:pPr lvl="1" eaLnBrk="1" hangingPunct="1"/>
            <a:r>
              <a:rPr dirty="0"/>
              <a:t>Consenting</a:t>
            </a:r>
          </a:p>
          <a:p>
            <a:pPr lvl="1" eaLnBrk="1" hangingPunct="1"/>
            <a:r>
              <a:rPr dirty="0"/>
              <a:t> Recidivist</a:t>
            </a:r>
          </a:p>
          <a:p>
            <a:pPr lvl="1" eaLnBrk="1" hangingPunct="1"/>
            <a:r>
              <a:rPr dirty="0"/>
              <a:t>Full responsibility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Who or what is to blame for specific incidents?</a:t>
            </a:r>
          </a:p>
        </p:txBody>
      </p:sp>
    </p:spTree>
    <p:extLst>
      <p:ext uri="{BB962C8B-B14F-4D97-AF65-F5344CB8AC3E}">
        <p14:creationId xmlns:p14="http://schemas.microsoft.com/office/powerpoint/2010/main" val="79056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What is Victim Blaming?</a:t>
            </a:r>
          </a:p>
        </p:txBody>
      </p:sp>
      <p:sp>
        <p:nvSpPr>
          <p:cNvPr id="24578" name="Content Placeholder 2"/>
          <p:cNvSpPr>
            <a:spLocks noGrp="1" noRot="1"/>
          </p:cNvSpPr>
          <p:nvPr>
            <p:ph idx="1"/>
          </p:nvPr>
        </p:nvSpPr>
        <p:spPr>
          <a:xfrm>
            <a:off x="228600" y="1295400"/>
            <a:ext cx="8763000" cy="4830763"/>
          </a:xfrm>
        </p:spPr>
        <p:txBody>
          <a:bodyPr/>
          <a:lstStyle/>
          <a:p>
            <a:pPr eaLnBrk="1" hangingPunct="1">
              <a:buSzTx/>
            </a:pPr>
            <a:r>
              <a:rPr b="1" dirty="0"/>
              <a:t>Victim blaming </a:t>
            </a:r>
            <a:r>
              <a:rPr dirty="0"/>
              <a:t>follows a three-stage thought process:</a:t>
            </a:r>
          </a:p>
          <a:p>
            <a:pPr lvl="1" eaLnBrk="1" hangingPunct="1"/>
            <a:r>
              <a:rPr dirty="0"/>
              <a:t>Assumption that something is wrong with the victims</a:t>
            </a:r>
          </a:p>
          <a:p>
            <a:pPr lvl="1" eaLnBrk="1" hangingPunct="1"/>
            <a:r>
              <a:rPr dirty="0"/>
              <a:t>Presumed differences are the source of their plight</a:t>
            </a:r>
          </a:p>
          <a:p>
            <a:pPr lvl="1" eaLnBrk="1" hangingPunct="1"/>
            <a:r>
              <a:rPr dirty="0"/>
              <a:t>Victims are warned to change their actions and thought processes to avoid future trouble</a:t>
            </a:r>
          </a:p>
          <a:p>
            <a:pPr eaLnBrk="1" hangingPunct="1">
              <a:buSzTx/>
            </a:pPr>
            <a:r>
              <a:rPr dirty="0"/>
              <a:t>Box 5.1</a:t>
            </a:r>
          </a:p>
          <a:p>
            <a:pPr eaLnBrk="1" hangingPunct="1">
              <a:buSzTx/>
            </a:pPr>
            <a:r>
              <a:rPr dirty="0"/>
              <a:t>Widely held view for several reasons:</a:t>
            </a:r>
          </a:p>
          <a:p>
            <a:pPr lvl="1" eaLnBrk="1" hangingPunct="1"/>
            <a:r>
              <a:rPr dirty="0"/>
              <a:t>Answers the question, </a:t>
            </a:r>
            <a:r>
              <a:rPr altLang="en-US" dirty="0"/>
              <a:t>“</a:t>
            </a:r>
            <a:r>
              <a:rPr dirty="0"/>
              <a:t>Why him an not me?</a:t>
            </a:r>
            <a:r>
              <a:rPr altLang="en-US" dirty="0"/>
              <a:t>”</a:t>
            </a:r>
            <a:endParaRPr dirty="0"/>
          </a:p>
          <a:p>
            <a:pPr lvl="1" eaLnBrk="1" hangingPunct="1"/>
            <a:r>
              <a:rPr dirty="0"/>
              <a:t>Comforts those with a </a:t>
            </a:r>
            <a:r>
              <a:rPr b="1" dirty="0"/>
              <a:t>just-world outlook</a:t>
            </a:r>
            <a:endParaRPr dirty="0"/>
          </a:p>
          <a:p>
            <a:pPr lvl="1" eaLnBrk="1" hangingPunct="1"/>
            <a:r>
              <a:rPr dirty="0"/>
              <a:t>Society holds victims personally accountable for actions</a:t>
            </a:r>
          </a:p>
          <a:p>
            <a:pPr lvl="1" eaLnBrk="1" hangingPunct="1"/>
            <a:r>
              <a:rPr dirty="0"/>
              <a:t>Offenders blame victims to justify crimes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What Is Victim Defending?</a:t>
            </a:r>
          </a:p>
        </p:txBody>
      </p:sp>
      <p:sp>
        <p:nvSpPr>
          <p:cNvPr id="26626" name="Content Placeholder 2"/>
          <p:cNvSpPr>
            <a:spLocks noGrp="1" noRot="1"/>
          </p:cNvSpPr>
          <p:nvPr>
            <p:ph idx="1"/>
          </p:nvPr>
        </p:nvSpPr>
        <p:spPr/>
        <p:txBody>
          <a:bodyPr/>
          <a:lstStyle/>
          <a:p>
            <a:pPr eaLnBrk="1" hangingPunct="1">
              <a:buSzTx/>
            </a:pPr>
            <a:r>
              <a:rPr dirty="0"/>
              <a:t>Victim defenders</a:t>
            </a:r>
            <a:r>
              <a:rPr altLang="ja-JP" dirty="0"/>
              <a:t>’ criticisms of victim blamers:</a:t>
            </a:r>
          </a:p>
          <a:p>
            <a:pPr lvl="1" eaLnBrk="1" hangingPunct="1"/>
            <a:r>
              <a:rPr dirty="0"/>
              <a:t>Overstates victim</a:t>
            </a:r>
            <a:r>
              <a:rPr altLang="ja-JP" dirty="0"/>
              <a:t>’s responsibility in illegal acts</a:t>
            </a:r>
          </a:p>
          <a:p>
            <a:pPr lvl="1" eaLnBrk="1" hangingPunct="1"/>
            <a:r>
              <a:rPr dirty="0"/>
              <a:t>Overestimates blameworthy actions</a:t>
            </a:r>
          </a:p>
          <a:p>
            <a:pPr lvl="1" eaLnBrk="1" hangingPunct="1"/>
            <a:r>
              <a:rPr dirty="0"/>
              <a:t>Cautiousness and vigilance are not adequate solutions</a:t>
            </a:r>
          </a:p>
          <a:p>
            <a:pPr eaLnBrk="1" hangingPunct="1">
              <a:buSzTx/>
            </a:pPr>
            <a:r>
              <a:rPr altLang="ja-JP" dirty="0"/>
              <a:t>Box 5.2</a:t>
            </a:r>
          </a:p>
          <a:p>
            <a:pPr eaLnBrk="1" hangingPunct="1">
              <a:buSzTx/>
            </a:pPr>
            <a:r>
              <a:rPr altLang="ja-JP" b="1" dirty="0"/>
              <a:t>Victim defending </a:t>
            </a:r>
            <a:r>
              <a:rPr altLang="ja-JP" dirty="0"/>
              <a:t>is unclear about what it supports, but two tendencies concern who or what is at fault</a:t>
            </a:r>
          </a:p>
          <a:p>
            <a:pPr lvl="1" eaLnBrk="1" hangingPunct="1"/>
            <a:r>
              <a:rPr b="1" dirty="0"/>
              <a:t>Offender blaming</a:t>
            </a:r>
          </a:p>
          <a:p>
            <a:pPr lvl="1" eaLnBrk="1" hangingPunct="1"/>
            <a:r>
              <a:rPr b="1" dirty="0"/>
              <a:t>System blaming</a:t>
            </a:r>
            <a:r>
              <a:rPr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228600" y="26988"/>
            <a:ext cx="7772400" cy="1039812"/>
          </a:xfrm>
        </p:spPr>
        <p:txBody>
          <a:bodyPr/>
          <a:lstStyle/>
          <a:p>
            <a:pPr eaLnBrk="1" hangingPunct="1"/>
            <a:r>
              <a:rPr lang="en-US" sz="3200">
                <a:ea typeface="MS PGothic" pitchFamily="34" charset="-128"/>
              </a:rPr>
              <a:t>What Is System Blaming?</a:t>
            </a:r>
          </a:p>
        </p:txBody>
      </p:sp>
      <p:sp>
        <p:nvSpPr>
          <p:cNvPr id="28674" name="Content Placeholder 2"/>
          <p:cNvSpPr>
            <a:spLocks noGrp="1"/>
          </p:cNvSpPr>
          <p:nvPr>
            <p:ph idx="1"/>
          </p:nvPr>
        </p:nvSpPr>
        <p:spPr/>
        <p:txBody>
          <a:bodyPr/>
          <a:lstStyle/>
          <a:p>
            <a:pPr eaLnBrk="1" hangingPunct="1">
              <a:buSzTx/>
            </a:pPr>
            <a:r>
              <a:rPr b="1" dirty="0"/>
              <a:t>System blaming </a:t>
            </a:r>
            <a:r>
              <a:rPr dirty="0"/>
              <a:t>is linked with victim defending</a:t>
            </a:r>
          </a:p>
          <a:p>
            <a:pPr lvl="1" eaLnBrk="1" hangingPunct="1"/>
            <a:r>
              <a:rPr dirty="0"/>
              <a:t>Lawbreakers and victims are products of their environment</a:t>
            </a:r>
          </a:p>
          <a:p>
            <a:pPr lvl="1" eaLnBrk="1" hangingPunct="1"/>
            <a:r>
              <a:rPr dirty="0"/>
              <a:t>Actions of both have been influenced by agents of socialization—</a:t>
            </a:r>
          </a:p>
          <a:p>
            <a:pPr lvl="2" eaLnBrk="1" hangingPunct="1"/>
            <a:r>
              <a:rPr dirty="0"/>
              <a:t>parental input, peer group pressure, subcultural prescriptions, school experiences, media images, religion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Mistakes individuals make: victim facilitation</a:t>
            </a:r>
          </a:p>
        </p:txBody>
      </p:sp>
    </p:spTree>
    <p:extLst>
      <p:ext uri="{BB962C8B-B14F-4D97-AF65-F5344CB8AC3E}">
        <p14:creationId xmlns:p14="http://schemas.microsoft.com/office/powerpoint/2010/main" val="957668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Victim Facilitation</a:t>
            </a:r>
          </a:p>
        </p:txBody>
      </p:sp>
      <p:sp>
        <p:nvSpPr>
          <p:cNvPr id="31746" name="Content Placeholder 2"/>
          <p:cNvSpPr>
            <a:spLocks noGrp="1" noRot="1"/>
          </p:cNvSpPr>
          <p:nvPr>
            <p:ph idx="1"/>
          </p:nvPr>
        </p:nvSpPr>
        <p:spPr/>
        <p:txBody>
          <a:bodyPr/>
          <a:lstStyle/>
          <a:p>
            <a:pPr eaLnBrk="1" hangingPunct="1">
              <a:buSzTx/>
            </a:pPr>
            <a:r>
              <a:rPr dirty="0">
                <a:solidFill>
                  <a:srgbClr val="000000"/>
                </a:solidFill>
              </a:rPr>
              <a:t>Shared responsibility includes victim </a:t>
            </a:r>
            <a:r>
              <a:rPr b="1" dirty="0">
                <a:solidFill>
                  <a:srgbClr val="000000"/>
                </a:solidFill>
              </a:rPr>
              <a:t>facilitation</a:t>
            </a:r>
            <a:r>
              <a:rPr dirty="0">
                <a:solidFill>
                  <a:srgbClr val="000000"/>
                </a:solidFill>
              </a:rPr>
              <a:t>, precipitation, and provocation.</a:t>
            </a:r>
          </a:p>
          <a:p>
            <a:pPr lvl="1" eaLnBrk="1" hangingPunct="1"/>
            <a:r>
              <a:rPr dirty="0">
                <a:solidFill>
                  <a:srgbClr val="000000"/>
                </a:solidFill>
              </a:rPr>
              <a:t>Each describes the shared, undesirable actions by individuals before victimization.</a:t>
            </a:r>
          </a:p>
          <a:p>
            <a:pPr lvl="1" eaLnBrk="1" hangingPunct="1"/>
            <a:r>
              <a:rPr dirty="0">
                <a:solidFill>
                  <a:srgbClr val="000000"/>
                </a:solidFill>
              </a:rPr>
              <a:t>Provocation is the most serious charge against victims.</a:t>
            </a:r>
          </a:p>
          <a:p>
            <a:pPr lvl="1" eaLnBrk="1" hangingPunct="1"/>
            <a:r>
              <a:rPr dirty="0">
                <a:solidFill>
                  <a:srgbClr val="000000"/>
                </a:solidFill>
              </a:rPr>
              <a:t>Facilitation is the least serious charge.</a:t>
            </a:r>
          </a:p>
          <a:p>
            <a:pPr lvl="2" eaLnBrk="1" hangingPunct="1"/>
            <a:r>
              <a:rPr dirty="0">
                <a:solidFill>
                  <a:srgbClr val="000000"/>
                </a:solidFill>
              </a:rPr>
              <a:t>Victim</a:t>
            </a:r>
            <a:r>
              <a:rPr altLang="en-US" dirty="0">
                <a:solidFill>
                  <a:srgbClr val="000000"/>
                </a:solidFill>
              </a:rPr>
              <a:t>’</a:t>
            </a:r>
            <a:r>
              <a:rPr dirty="0">
                <a:solidFill>
                  <a:srgbClr val="000000"/>
                </a:solidFill>
              </a:rPr>
              <a:t>s actions are careless and inadvertent.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2"/>
          <p:cNvSpPr>
            <a:spLocks noGrp="1" noRot="1" noChangeArrowheads="1"/>
          </p:cNvSpPr>
          <p:nvPr>
            <p:ph type="title"/>
          </p:nvPr>
        </p:nvSpPr>
        <p:spPr>
          <a:xfrm>
            <a:off x="228600" y="26988"/>
            <a:ext cx="8534400" cy="1039812"/>
          </a:xfrm>
        </p:spPr>
        <p:txBody>
          <a:bodyPr>
            <a:normAutofit fontScale="90000"/>
          </a:bodyPr>
          <a:lstStyle/>
          <a:p>
            <a:pPr eaLnBrk="1" hangingPunct="1">
              <a:defRPr/>
            </a:pPr>
            <a:r>
              <a:rPr lang="en-US" altLang="en-US" dirty="0">
                <a:ea typeface="MS PGothic" panose="020B0600070205080204" pitchFamily="34" charset="-128"/>
              </a:rPr>
              <a:t>How Many Identity Thefts Were Victim- Facilitated? </a:t>
            </a:r>
            <a:r>
              <a:rPr lang="en-US" altLang="en-US" sz="2200" dirty="0">
                <a:ea typeface="MS PGothic" panose="020B0600070205080204" pitchFamily="34" charset="-128"/>
              </a:rPr>
              <a:t>(1 of 4)</a:t>
            </a:r>
          </a:p>
        </p:txBody>
      </p:sp>
      <p:sp>
        <p:nvSpPr>
          <p:cNvPr id="33794" name="Content Placeholder 2"/>
          <p:cNvSpPr>
            <a:spLocks noGrp="1" noRot="1"/>
          </p:cNvSpPr>
          <p:nvPr>
            <p:ph idx="1"/>
          </p:nvPr>
        </p:nvSpPr>
        <p:spPr/>
        <p:txBody>
          <a:bodyPr/>
          <a:lstStyle/>
          <a:p>
            <a:pPr eaLnBrk="1" hangingPunct="1">
              <a:buSzTx/>
            </a:pPr>
            <a:r>
              <a:rPr b="1"/>
              <a:t>Identity theft </a:t>
            </a:r>
            <a:r>
              <a:t>begins with illegal appropriation of personal information</a:t>
            </a:r>
            <a:r>
              <a:rPr>
                <a:solidFill>
                  <a:srgbClr val="FF0000"/>
                </a:solidFill>
              </a:rPr>
              <a:t>.</a:t>
            </a:r>
          </a:p>
          <a:p>
            <a:pPr lvl="1" eaLnBrk="1" hangingPunct="1"/>
            <a:r>
              <a:t>Continues to stealing from existing financial accounts</a:t>
            </a:r>
          </a:p>
          <a:p>
            <a:pPr eaLnBrk="1" hangingPunct="1">
              <a:buSzTx/>
            </a:pPr>
            <a:r>
              <a:t>Identity Theft and Assumption Act</a:t>
            </a:r>
          </a:p>
          <a:p>
            <a:pPr lvl="1" eaLnBrk="1" hangingPunct="1"/>
            <a:r>
              <a:t>Made ID theft a federal crime</a:t>
            </a:r>
          </a:p>
          <a:p>
            <a:pPr eaLnBrk="1" hangingPunct="1">
              <a:buSzTx/>
            </a:pPr>
            <a:r>
              <a:t>Often goes unreported</a:t>
            </a:r>
          </a:p>
          <a:p>
            <a:pPr eaLnBrk="1" hangingPunct="1">
              <a:buSzTx/>
            </a:pPr>
            <a:r>
              <a:t>Not counted in the UCR</a:t>
            </a:r>
          </a:p>
          <a:p>
            <a:pPr eaLnBrk="1" hangingPunct="1">
              <a:buSzTx/>
            </a:pPr>
            <a:r>
              <a:t>FTC</a:t>
            </a:r>
            <a:r>
              <a:rPr altLang="en-US"/>
              <a:t>’</a:t>
            </a:r>
            <a:r>
              <a:t>s </a:t>
            </a:r>
            <a:r>
              <a:rPr b="1"/>
              <a:t>Consumer Sentinel Network </a:t>
            </a:r>
            <a:r>
              <a:t>and insurance company survey data show ID theft rising</a:t>
            </a:r>
            <a:r>
              <a:rPr>
                <a:solidFill>
                  <a:srgbClr val="FF0000"/>
                </a:solidFill>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2"/>
          <p:cNvSpPr>
            <a:spLocks noGrp="1" noRot="1" noChangeArrowheads="1"/>
          </p:cNvSpPr>
          <p:nvPr>
            <p:ph type="title"/>
          </p:nvPr>
        </p:nvSpPr>
        <p:spPr/>
        <p:txBody>
          <a:bodyPr>
            <a:noAutofit/>
          </a:bodyPr>
          <a:lstStyle/>
          <a:p>
            <a:pPr eaLnBrk="1" hangingPunct="1"/>
            <a:r>
              <a:rPr lang="en-US" sz="3200" dirty="0">
                <a:ea typeface="MS PGothic" pitchFamily="34" charset="-128"/>
              </a:rPr>
              <a:t>Figure 5.1 Trends in Identity Theft, United States, 2001–2016</a:t>
            </a:r>
          </a:p>
        </p:txBody>
      </p:sp>
      <p:pic>
        <p:nvPicPr>
          <p:cNvPr id="9" name="Picture 3" descr="A graph shows trends in Identity theft, United States, from the years 2001 to 2016. The horizontal axis represents the years in increments in increments of 1. The vertical axis to the right represents Reports to FTC (in thousands) ranges from 0 to 600 in increments of 100 and the vertical axis to the left represents Survey Projections (in millions) ranges from 0 to 18 in increments of 2. &#10;Reports to FTC (in thousands) per year are listed as follows: 2001 - 85; 2002 - 150; 2003 - 210; 2004 - 240; 2005 - 245; 2006 - 240; 2007 - 250; 2008 - 320; 2009 - 260; 2010 - 250; 2011 - 260; 2012 - 360; 2013 - 270; 2014 - 350; 2015 - 490; 2016 - 60.&#10;Survey Projections (in millions) per year is listed as follows: 2006 - 10.8; 2007 - 10; 2008- 12.5; 2009 - 14; 2010 - 10; 2011 - 11.8; 2012 - 12.5; 2013 - 13.2; 2014 - 12.9; 2015 - 13.5; 2016 - 15.5. The data given in the graph are approximate."/>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tretch>
            <a:fillRect/>
          </a:stretch>
        </p:blipFill>
        <p:spPr bwMode="auto">
          <a:xfrm>
            <a:off x="514035" y="1676400"/>
            <a:ext cx="8115930" cy="43925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2"/>
          <p:cNvSpPr>
            <a:spLocks noGrp="1" noRot="1" noChangeArrowheads="1"/>
          </p:cNvSpPr>
          <p:nvPr>
            <p:ph type="title"/>
          </p:nvPr>
        </p:nvSpPr>
        <p:spPr>
          <a:xfrm>
            <a:off x="228600" y="26988"/>
            <a:ext cx="8534400" cy="1039812"/>
          </a:xfrm>
        </p:spPr>
        <p:txBody>
          <a:bodyPr>
            <a:normAutofit fontScale="90000"/>
          </a:bodyPr>
          <a:lstStyle/>
          <a:p>
            <a:pPr eaLnBrk="1" hangingPunct="1">
              <a:defRPr/>
            </a:pPr>
            <a:r>
              <a:rPr lang="en-US" altLang="en-US" dirty="0">
                <a:ea typeface="MS PGothic" panose="020B0600070205080204" pitchFamily="34" charset="-128"/>
              </a:rPr>
              <a:t>How Many Identity Thefts Were Victim- Facilitated? </a:t>
            </a:r>
            <a:r>
              <a:rPr lang="en-US" altLang="en-US" sz="2200" dirty="0">
                <a:ea typeface="MS PGothic" panose="020B0600070205080204" pitchFamily="34" charset="-128"/>
              </a:rPr>
              <a:t>(2 of 4)</a:t>
            </a:r>
          </a:p>
        </p:txBody>
      </p:sp>
      <p:sp>
        <p:nvSpPr>
          <p:cNvPr id="37890" name="Content Placeholder 2"/>
          <p:cNvSpPr>
            <a:spLocks noGrp="1" noRot="1"/>
          </p:cNvSpPr>
          <p:nvPr>
            <p:ph idx="1"/>
          </p:nvPr>
        </p:nvSpPr>
        <p:spPr>
          <a:xfrm>
            <a:off x="228600" y="1295400"/>
            <a:ext cx="8763000" cy="4830763"/>
          </a:xfrm>
        </p:spPr>
        <p:txBody>
          <a:bodyPr/>
          <a:lstStyle/>
          <a:p>
            <a:pPr eaLnBrk="1" hangingPunct="1">
              <a:buSzTx/>
            </a:pPr>
            <a:r>
              <a:rPr dirty="0"/>
              <a:t>Losses and Suffering</a:t>
            </a:r>
          </a:p>
          <a:p>
            <a:pPr lvl="1" eaLnBrk="1" hangingPunct="1"/>
            <a:r>
              <a:rPr dirty="0"/>
              <a:t>Burden of proof falls to the victim.</a:t>
            </a:r>
          </a:p>
          <a:p>
            <a:pPr lvl="1" eaLnBrk="1" hangingPunct="1"/>
            <a:r>
              <a:rPr dirty="0"/>
              <a:t>Threatens those who need security clearance for work</a:t>
            </a:r>
          </a:p>
          <a:p>
            <a:pPr lvl="1" eaLnBrk="1" hangingPunct="1"/>
            <a:r>
              <a:rPr dirty="0"/>
              <a:t>Businesses sustain most of the losses.</a:t>
            </a:r>
          </a:p>
          <a:p>
            <a:pPr lvl="1" eaLnBrk="1" hangingPunct="1"/>
            <a:r>
              <a:rPr dirty="0"/>
              <a:t>In 2016, individuals spent $16 billion repairing credit worthiness.</a:t>
            </a:r>
          </a:p>
          <a:p>
            <a:pPr eaLnBrk="1" hangingPunct="1">
              <a:buSzTx/>
            </a:pPr>
            <a:r>
              <a:rPr dirty="0"/>
              <a:t>Factors affecting risk include:</a:t>
            </a:r>
          </a:p>
          <a:p>
            <a:pPr lvl="1" eaLnBrk="1" hangingPunct="1"/>
            <a:r>
              <a:rPr dirty="0"/>
              <a:t>Internet usage</a:t>
            </a:r>
          </a:p>
          <a:p>
            <a:pPr lvl="2" eaLnBrk="1" hangingPunct="1"/>
            <a:r>
              <a:rPr dirty="0"/>
              <a:t>Women, those aged 25–65, biracial, high-income level</a:t>
            </a:r>
          </a:p>
          <a:p>
            <a:pPr lvl="1" eaLnBrk="1" hangingPunct="1"/>
            <a:r>
              <a:rPr dirty="0"/>
              <a:t>Geographic location</a:t>
            </a:r>
          </a:p>
          <a:p>
            <a:pPr lvl="2" eaLnBrk="1" hangingPunct="1"/>
            <a:r>
              <a:rPr dirty="0"/>
              <a:t>Michigan and Florida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2"/>
          <p:cNvSpPr>
            <a:spLocks noGrp="1" noRot="1" noChangeArrowheads="1"/>
          </p:cNvSpPr>
          <p:nvPr>
            <p:ph type="title"/>
          </p:nvPr>
        </p:nvSpPr>
        <p:spPr>
          <a:xfrm>
            <a:off x="228600" y="26988"/>
            <a:ext cx="8534400" cy="1039812"/>
          </a:xfrm>
        </p:spPr>
        <p:txBody>
          <a:bodyPr>
            <a:normAutofit fontScale="90000"/>
          </a:bodyPr>
          <a:lstStyle/>
          <a:p>
            <a:pPr eaLnBrk="1" hangingPunct="1">
              <a:defRPr/>
            </a:pPr>
            <a:r>
              <a:rPr lang="en-US" altLang="en-US" dirty="0">
                <a:ea typeface="MS PGothic" panose="020B0600070205080204" pitchFamily="34" charset="-128"/>
              </a:rPr>
              <a:t>How Many Identity Thefts Were Victim- Facilitated? </a:t>
            </a:r>
            <a:r>
              <a:rPr lang="en-US" altLang="en-US" sz="2200" dirty="0">
                <a:ea typeface="MS PGothic" panose="020B0600070205080204" pitchFamily="34" charset="-128"/>
              </a:rPr>
              <a:t>(3 of 4)</a:t>
            </a:r>
          </a:p>
        </p:txBody>
      </p:sp>
      <p:sp>
        <p:nvSpPr>
          <p:cNvPr id="39938" name="Content Placeholder 2"/>
          <p:cNvSpPr>
            <a:spLocks noGrp="1" noRot="1"/>
          </p:cNvSpPr>
          <p:nvPr>
            <p:ph idx="1"/>
          </p:nvPr>
        </p:nvSpPr>
        <p:spPr>
          <a:xfrm>
            <a:off x="228600" y="1295400"/>
            <a:ext cx="8763000" cy="4830763"/>
          </a:xfrm>
        </p:spPr>
        <p:txBody>
          <a:bodyPr/>
          <a:lstStyle/>
          <a:p>
            <a:pPr eaLnBrk="1" hangingPunct="1">
              <a:buSzTx/>
            </a:pPr>
            <a:r>
              <a:rPr dirty="0"/>
              <a:t>Thieves use a variety of methods:</a:t>
            </a:r>
          </a:p>
          <a:p>
            <a:pPr lvl="1" eaLnBrk="1" hangingPunct="1"/>
            <a:r>
              <a:rPr dirty="0"/>
              <a:t>Stealing wallets, laptops, mail (even </a:t>
            </a:r>
            <a:r>
              <a:rPr b="1" dirty="0"/>
              <a:t>dumpster diving</a:t>
            </a:r>
            <a:r>
              <a:rPr dirty="0"/>
              <a:t>)</a:t>
            </a:r>
          </a:p>
          <a:p>
            <a:pPr lvl="1" eaLnBrk="1" hangingPunct="1"/>
            <a:r>
              <a:rPr b="1" dirty="0"/>
              <a:t>Shoulder surfers</a:t>
            </a:r>
          </a:p>
          <a:p>
            <a:pPr lvl="1" eaLnBrk="1" hangingPunct="1"/>
            <a:r>
              <a:rPr b="1" dirty="0"/>
              <a:t>Phishing </a:t>
            </a:r>
            <a:r>
              <a:rPr dirty="0"/>
              <a:t>and</a:t>
            </a:r>
            <a:r>
              <a:rPr b="1" dirty="0"/>
              <a:t> pharming</a:t>
            </a:r>
          </a:p>
          <a:p>
            <a:pPr lvl="1" eaLnBrk="1" hangingPunct="1"/>
            <a:r>
              <a:rPr b="1" dirty="0"/>
              <a:t>Skimmers</a:t>
            </a:r>
          </a:p>
          <a:p>
            <a:pPr lvl="1" eaLnBrk="1" hangingPunct="1"/>
            <a:r>
              <a:rPr b="1" dirty="0"/>
              <a:t>Caller ID phone spoofing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2"/>
          <p:cNvSpPr>
            <a:spLocks noGrp="1" noRot="1" noChangeArrowheads="1"/>
          </p:cNvSpPr>
          <p:nvPr>
            <p:ph type="title"/>
          </p:nvPr>
        </p:nvSpPr>
        <p:spPr>
          <a:xfrm>
            <a:off x="228600" y="26988"/>
            <a:ext cx="8534400" cy="1039812"/>
          </a:xfrm>
        </p:spPr>
        <p:txBody>
          <a:bodyPr>
            <a:normAutofit fontScale="90000"/>
          </a:bodyPr>
          <a:lstStyle/>
          <a:p>
            <a:pPr eaLnBrk="1" hangingPunct="1">
              <a:defRPr/>
            </a:pPr>
            <a:r>
              <a:rPr lang="en-US" altLang="en-US" dirty="0">
                <a:ea typeface="MS PGothic" panose="020B0600070205080204" pitchFamily="34" charset="-128"/>
              </a:rPr>
              <a:t>How Many Identity Thefts Were Victim- Facilitated? </a:t>
            </a:r>
            <a:r>
              <a:rPr lang="en-US" altLang="en-US" sz="2200" dirty="0">
                <a:ea typeface="MS PGothic" panose="020B0600070205080204" pitchFamily="34" charset="-128"/>
              </a:rPr>
              <a:t>(4 of 4)</a:t>
            </a:r>
          </a:p>
        </p:txBody>
      </p:sp>
      <p:sp>
        <p:nvSpPr>
          <p:cNvPr id="41986" name="Content Placeholder 2"/>
          <p:cNvSpPr>
            <a:spLocks noGrp="1" noRot="1"/>
          </p:cNvSpPr>
          <p:nvPr>
            <p:ph idx="1"/>
          </p:nvPr>
        </p:nvSpPr>
        <p:spPr>
          <a:xfrm>
            <a:off x="228600" y="1295400"/>
            <a:ext cx="8763000" cy="4830763"/>
          </a:xfrm>
        </p:spPr>
        <p:txBody>
          <a:bodyPr/>
          <a:lstStyle/>
          <a:p>
            <a:pPr eaLnBrk="1" hangingPunct="1">
              <a:buSzTx/>
            </a:pPr>
            <a:r>
              <a:t>Victim blamers argue</a:t>
            </a:r>
          </a:p>
          <a:p>
            <a:pPr lvl="1" eaLnBrk="1" hangingPunct="1"/>
            <a:r>
              <a:t>Carelessness (opening attachments, failure to shred documents, etc.)</a:t>
            </a:r>
          </a:p>
          <a:p>
            <a:pPr lvl="1" eaLnBrk="1" hangingPunct="1"/>
            <a:r>
              <a:t>Failure to following preventative measures in Box 5.3</a:t>
            </a:r>
          </a:p>
          <a:p>
            <a:pPr eaLnBrk="1" hangingPunct="1">
              <a:buSzTx/>
            </a:pPr>
            <a:r>
              <a:t>Victim defenders argue</a:t>
            </a:r>
          </a:p>
          <a:p>
            <a:pPr lvl="1" eaLnBrk="1" hangingPunct="1"/>
            <a:r>
              <a:t>Prevention measures are impractical or unreasonable</a:t>
            </a:r>
          </a:p>
          <a:p>
            <a:pPr lvl="1" eaLnBrk="1" hangingPunct="1"/>
            <a:r>
              <a:t>Even cybersmart people are victimized</a:t>
            </a:r>
          </a:p>
          <a:p>
            <a:pPr eaLnBrk="1" hangingPunct="1">
              <a:buSzTx/>
            </a:pPr>
            <a:r>
              <a:t>System blamers argue</a:t>
            </a:r>
          </a:p>
          <a:p>
            <a:pPr lvl="1" eaLnBrk="1" hangingPunct="1"/>
            <a:r>
              <a:t>There are huge data breeches that affect the majority of the public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228600" y="26988"/>
            <a:ext cx="7620000" cy="1039812"/>
          </a:xfrm>
        </p:spPr>
        <p:txBody>
          <a:bodyPr/>
          <a:lstStyle/>
          <a:p>
            <a:pPr eaLnBrk="1" hangingPunct="1"/>
            <a:r>
              <a:rPr lang="en-US" sz="3200">
                <a:ea typeface="MS PGothic" pitchFamily="34" charset="-128"/>
              </a:rPr>
              <a:t>Discussion Question 1</a:t>
            </a:r>
          </a:p>
        </p:txBody>
      </p:sp>
      <p:sp>
        <p:nvSpPr>
          <p:cNvPr id="44034" name="Content Placeholder 2"/>
          <p:cNvSpPr>
            <a:spLocks noGrp="1"/>
          </p:cNvSpPr>
          <p:nvPr>
            <p:ph idx="1"/>
          </p:nvPr>
        </p:nvSpPr>
        <p:spPr/>
        <p:txBody>
          <a:bodyPr/>
          <a:lstStyle/>
          <a:p>
            <a:pPr eaLnBrk="1" hangingPunct="1">
              <a:buSzTx/>
            </a:pPr>
            <a:r>
              <a:rPr>
                <a:solidFill>
                  <a:srgbClr val="000000"/>
                </a:solidFill>
              </a:rPr>
              <a:t>Television shows like </a:t>
            </a:r>
            <a:r>
              <a:rPr i="1">
                <a:solidFill>
                  <a:srgbClr val="000000"/>
                </a:solidFill>
              </a:rPr>
              <a:t>Friends</a:t>
            </a:r>
            <a:r>
              <a:rPr>
                <a:solidFill>
                  <a:srgbClr val="000000"/>
                </a:solidFill>
              </a:rPr>
              <a:t>, and movies like </a:t>
            </a:r>
            <a:r>
              <a:rPr i="1">
                <a:solidFill>
                  <a:srgbClr val="000000"/>
                </a:solidFill>
              </a:rPr>
              <a:t>Identity Thief</a:t>
            </a:r>
            <a:r>
              <a:rPr>
                <a:solidFill>
                  <a:srgbClr val="000000"/>
                </a:solidFill>
              </a:rPr>
              <a:t> and </a:t>
            </a:r>
            <a:r>
              <a:rPr i="1">
                <a:solidFill>
                  <a:srgbClr val="000000"/>
                </a:solidFill>
              </a:rPr>
              <a:t>Catch Me If You Can</a:t>
            </a:r>
            <a:r>
              <a:rPr>
                <a:solidFill>
                  <a:srgbClr val="000000"/>
                </a:solidFill>
              </a:rPr>
              <a:t> have focused on stories of identity theft. Critics argue that identity theft is often glamorized or minimalized. Do you agree with that assessment or do you think the media embraces the full range of issues attached to this crime?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2"/>
          <p:cNvSpPr>
            <a:spLocks noGrp="1" noRot="1" noChangeArrowheads="1"/>
          </p:cNvSpPr>
          <p:nvPr>
            <p:ph type="title"/>
          </p:nvPr>
        </p:nvSpPr>
        <p:spPr>
          <a:xfrm>
            <a:off x="228600" y="26988"/>
            <a:ext cx="8534400" cy="1039812"/>
          </a:xfrm>
        </p:spPr>
        <p:txBody>
          <a:bodyPr>
            <a:normAutofit fontScale="90000"/>
          </a:bodyPr>
          <a:lstStyle/>
          <a:p>
            <a:pPr eaLnBrk="1" hangingPunct="1">
              <a:defRPr/>
            </a:pPr>
            <a:r>
              <a:rPr lang="en-US" altLang="en-US" dirty="0">
                <a:ea typeface="MS PGothic" panose="020B0600070205080204" pitchFamily="34" charset="-128"/>
              </a:rPr>
              <a:t>How Many Burglaries Were Victim- Facilitated? </a:t>
            </a:r>
            <a:r>
              <a:rPr lang="en-US" altLang="en-US" sz="2200" dirty="0">
                <a:ea typeface="MS PGothic" panose="020B0600070205080204" pitchFamily="34" charset="-128"/>
              </a:rPr>
              <a:t>(1 of 2)</a:t>
            </a:r>
          </a:p>
        </p:txBody>
      </p:sp>
      <p:sp>
        <p:nvSpPr>
          <p:cNvPr id="45058" name="Content Placeholder 2"/>
          <p:cNvSpPr>
            <a:spLocks noGrp="1" noRot="1"/>
          </p:cNvSpPr>
          <p:nvPr>
            <p:ph idx="1"/>
          </p:nvPr>
        </p:nvSpPr>
        <p:spPr>
          <a:xfrm>
            <a:off x="228600" y="1295400"/>
            <a:ext cx="8763000" cy="4830763"/>
          </a:xfrm>
        </p:spPr>
        <p:txBody>
          <a:bodyPr/>
          <a:lstStyle/>
          <a:p>
            <a:pPr eaLnBrk="1" hangingPunct="1">
              <a:buSzTx/>
            </a:pPr>
            <a:r>
              <a:t>Residential burglaries are facilitated by open windows and unlocked doors.</a:t>
            </a:r>
          </a:p>
          <a:p>
            <a:pPr eaLnBrk="1" hangingPunct="1">
              <a:buSzTx/>
            </a:pPr>
            <a:r>
              <a:t>Those most likely to be burglarized:</a:t>
            </a:r>
          </a:p>
          <a:p>
            <a:pPr lvl="1" eaLnBrk="1" hangingPunct="1"/>
            <a:r>
              <a:t>Younger people</a:t>
            </a:r>
          </a:p>
          <a:p>
            <a:pPr lvl="1" eaLnBrk="1" hangingPunct="1"/>
            <a:r>
              <a:t>Households with six or more people</a:t>
            </a:r>
          </a:p>
          <a:p>
            <a:pPr lvl="1" eaLnBrk="1" hangingPunct="1"/>
            <a:r>
              <a:t>Blacks or Hispanics</a:t>
            </a:r>
          </a:p>
          <a:p>
            <a:pPr lvl="1" eaLnBrk="1" hangingPunct="1"/>
            <a:r>
              <a:t>Lower-income households</a:t>
            </a:r>
          </a:p>
          <a:p>
            <a:pPr eaLnBrk="1" hangingPunct="1">
              <a:buSzTx/>
            </a:pPr>
            <a:r>
              <a:t>Box 5.4 lists burglary prevention tips</a:t>
            </a:r>
            <a:r>
              <a:rPr>
                <a:solidFill>
                  <a:srgbClr val="FF0000"/>
                </a:solidFill>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2"/>
          <p:cNvSpPr>
            <a:spLocks noGrp="1" noRot="1" noChangeArrowheads="1"/>
          </p:cNvSpPr>
          <p:nvPr>
            <p:ph type="title"/>
          </p:nvPr>
        </p:nvSpPr>
        <p:spPr>
          <a:xfrm>
            <a:off x="228600" y="26988"/>
            <a:ext cx="8534400" cy="1039812"/>
          </a:xfrm>
        </p:spPr>
        <p:txBody>
          <a:bodyPr>
            <a:normAutofit fontScale="90000"/>
          </a:bodyPr>
          <a:lstStyle/>
          <a:p>
            <a:pPr eaLnBrk="1" hangingPunct="1">
              <a:defRPr/>
            </a:pPr>
            <a:r>
              <a:rPr lang="en-US" altLang="en-US" dirty="0">
                <a:ea typeface="MS PGothic" panose="020B0600070205080204" pitchFamily="34" charset="-128"/>
              </a:rPr>
              <a:t>How Many Burglaries Were Victim- Facilitated? </a:t>
            </a:r>
            <a:r>
              <a:rPr lang="en-US" altLang="en-US" sz="2200" dirty="0">
                <a:ea typeface="MS PGothic" panose="020B0600070205080204" pitchFamily="34" charset="-128"/>
              </a:rPr>
              <a:t>(2 of 2)</a:t>
            </a:r>
          </a:p>
        </p:txBody>
      </p:sp>
      <p:sp>
        <p:nvSpPr>
          <p:cNvPr id="47106" name="Content Placeholder 2"/>
          <p:cNvSpPr>
            <a:spLocks noGrp="1" noRot="1"/>
          </p:cNvSpPr>
          <p:nvPr>
            <p:ph idx="1"/>
          </p:nvPr>
        </p:nvSpPr>
        <p:spPr>
          <a:xfrm>
            <a:off x="228600" y="1295400"/>
            <a:ext cx="8763000" cy="4830763"/>
          </a:xfrm>
        </p:spPr>
        <p:txBody>
          <a:bodyPr/>
          <a:lstStyle/>
          <a:p>
            <a:pPr eaLnBrk="1" hangingPunct="1">
              <a:buSzTx/>
            </a:pPr>
            <a:r>
              <a:rPr dirty="0">
                <a:solidFill>
                  <a:srgbClr val="000000"/>
                </a:solidFill>
              </a:rPr>
              <a:t>Security systems may not account for drop in burglaries.</a:t>
            </a:r>
          </a:p>
          <a:p>
            <a:pPr lvl="1" eaLnBrk="1" hangingPunct="1"/>
            <a:r>
              <a:rPr dirty="0">
                <a:solidFill>
                  <a:srgbClr val="000000"/>
                </a:solidFill>
              </a:rPr>
              <a:t>Other violent crimes fell during the same time period</a:t>
            </a:r>
          </a:p>
          <a:p>
            <a:pPr lvl="1" eaLnBrk="1" hangingPunct="1"/>
            <a:r>
              <a:rPr dirty="0">
                <a:solidFill>
                  <a:srgbClr val="000000"/>
                </a:solidFill>
              </a:rPr>
              <a:t>May be changes in American society</a:t>
            </a:r>
          </a:p>
          <a:p>
            <a:pPr eaLnBrk="1" hangingPunct="1">
              <a:buSzTx/>
            </a:pPr>
            <a:r>
              <a:rPr dirty="0">
                <a:solidFill>
                  <a:srgbClr val="000000"/>
                </a:solidFill>
              </a:rPr>
              <a:t>Victim defenders argue</a:t>
            </a:r>
          </a:p>
          <a:p>
            <a:pPr lvl="1" eaLnBrk="1" hangingPunct="1"/>
            <a:r>
              <a:rPr dirty="0">
                <a:solidFill>
                  <a:srgbClr val="000000"/>
                </a:solidFill>
              </a:rPr>
              <a:t>Most burglaries are forcible entries</a:t>
            </a:r>
          </a:p>
          <a:p>
            <a:pPr eaLnBrk="1" hangingPunct="1">
              <a:buSzTx/>
            </a:pPr>
            <a:r>
              <a:rPr dirty="0">
                <a:solidFill>
                  <a:srgbClr val="000000"/>
                </a:solidFill>
              </a:rPr>
              <a:t>System defenders argue</a:t>
            </a:r>
          </a:p>
          <a:p>
            <a:pPr lvl="1" eaLnBrk="1" hangingPunct="1"/>
            <a:r>
              <a:rPr dirty="0">
                <a:solidFill>
                  <a:srgbClr val="000000"/>
                </a:solidFill>
              </a:rPr>
              <a:t>Black market for stolen goods provides money-making opportunities for burglars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How Many Vehicle Thefts Were Victim-Facilitated?</a:t>
            </a:r>
            <a:endParaRPr lang="en-US" altLang="en-US" sz="2200" dirty="0">
              <a:ea typeface="MS PGothic" panose="020B0600070205080204" pitchFamily="34" charset="-128"/>
            </a:endParaRPr>
          </a:p>
        </p:txBody>
      </p:sp>
      <p:sp>
        <p:nvSpPr>
          <p:cNvPr id="49154" name="Content Placeholder 2"/>
          <p:cNvSpPr>
            <a:spLocks noGrp="1" noRot="1"/>
          </p:cNvSpPr>
          <p:nvPr>
            <p:ph idx="1"/>
          </p:nvPr>
        </p:nvSpPr>
        <p:spPr>
          <a:xfrm>
            <a:off x="228600" y="1371600"/>
            <a:ext cx="8763000" cy="4754563"/>
          </a:xfrm>
        </p:spPr>
        <p:txBody>
          <a:bodyPr/>
          <a:lstStyle/>
          <a:p>
            <a:pPr eaLnBrk="1" hangingPunct="1">
              <a:buSzTx/>
            </a:pPr>
            <a:r>
              <a:rPr dirty="0"/>
              <a:t>Box 5.5 offers expert prevention tips</a:t>
            </a:r>
            <a:r>
              <a:rPr dirty="0">
                <a:solidFill>
                  <a:srgbClr val="FF0000"/>
                </a:solidFill>
              </a:rPr>
              <a:t>.</a:t>
            </a:r>
          </a:p>
          <a:p>
            <a:pPr eaLnBrk="1" hangingPunct="1">
              <a:buSzTx/>
            </a:pPr>
            <a:r>
              <a:rPr dirty="0"/>
              <a:t>Victim blamers argue </a:t>
            </a:r>
          </a:p>
          <a:p>
            <a:pPr lvl="1" eaLnBrk="1" hangingPunct="1"/>
            <a:r>
              <a:rPr dirty="0"/>
              <a:t>Negligence</a:t>
            </a:r>
          </a:p>
          <a:p>
            <a:pPr lvl="1" eaLnBrk="1" hangingPunct="1"/>
            <a:r>
              <a:rPr dirty="0"/>
              <a:t>Crimes of opportunity</a:t>
            </a:r>
          </a:p>
          <a:p>
            <a:pPr lvl="1" eaLnBrk="1" hangingPunct="1"/>
            <a:r>
              <a:rPr dirty="0"/>
              <a:t>Unlocked cars (20%) and running cars (33%)</a:t>
            </a:r>
          </a:p>
          <a:p>
            <a:pPr eaLnBrk="1" hangingPunct="1">
              <a:buSzTx/>
            </a:pPr>
            <a:r>
              <a:rPr dirty="0"/>
              <a:t>Victim defenders argue</a:t>
            </a:r>
          </a:p>
          <a:p>
            <a:pPr lvl="1" eaLnBrk="1" hangingPunct="1"/>
            <a:r>
              <a:rPr dirty="0"/>
              <a:t>Professional thieves are a bigger problem than joyriders</a:t>
            </a:r>
          </a:p>
          <a:p>
            <a:pPr lvl="1" eaLnBrk="1" hangingPunct="1"/>
            <a:r>
              <a:rPr dirty="0"/>
              <a:t>Only 1 out of 8 cars are key-facilitated</a:t>
            </a:r>
          </a:p>
          <a:p>
            <a:pPr eaLnBrk="1" hangingPunct="1">
              <a:buSzTx/>
            </a:pPr>
            <a:r>
              <a:rPr dirty="0"/>
              <a:t>System defenders argue</a:t>
            </a:r>
          </a:p>
          <a:p>
            <a:pPr lvl="1" eaLnBrk="1" hangingPunct="1"/>
            <a:r>
              <a:rPr dirty="0"/>
              <a:t>Secondary markets make thefts appealing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228600" y="26988"/>
            <a:ext cx="7620000" cy="1039812"/>
          </a:xfrm>
        </p:spPr>
        <p:txBody>
          <a:bodyPr/>
          <a:lstStyle/>
          <a:p>
            <a:pPr eaLnBrk="1" hangingPunct="1"/>
            <a:r>
              <a:rPr lang="en-US" sz="3200" dirty="0">
                <a:ea typeface="MS PGothic" pitchFamily="34" charset="-128"/>
              </a:rPr>
              <a:t>Discussion Question 2</a:t>
            </a:r>
          </a:p>
        </p:txBody>
      </p:sp>
      <p:sp>
        <p:nvSpPr>
          <p:cNvPr id="51202" name="Content Placeholder 2"/>
          <p:cNvSpPr>
            <a:spLocks noGrp="1"/>
          </p:cNvSpPr>
          <p:nvPr>
            <p:ph idx="1"/>
          </p:nvPr>
        </p:nvSpPr>
        <p:spPr/>
        <p:txBody>
          <a:bodyPr/>
          <a:lstStyle/>
          <a:p>
            <a:pPr eaLnBrk="1" hangingPunct="1">
              <a:buSzTx/>
            </a:pPr>
            <a:r>
              <a:t>In January of 2018, more than 80 cars were found in chop shop in Tampa, Florida. Do you think might affect future car thefts in that area? Will it have any affect in other areas?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Victim precipitation and provocation </a:t>
            </a:r>
          </a:p>
        </p:txBody>
      </p:sp>
    </p:spTree>
    <p:extLst>
      <p:ext uri="{BB962C8B-B14F-4D97-AF65-F5344CB8AC3E}">
        <p14:creationId xmlns:p14="http://schemas.microsoft.com/office/powerpoint/2010/main" val="626105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228600" y="26988"/>
            <a:ext cx="7772400" cy="1039812"/>
          </a:xfrm>
        </p:spPr>
        <p:txBody>
          <a:bodyPr/>
          <a:lstStyle/>
          <a:p>
            <a:pPr eaLnBrk="1" hangingPunct="1"/>
            <a:r>
              <a:rPr lang="en-US" sz="3200">
                <a:ea typeface="MS PGothic" pitchFamily="34" charset="-128"/>
              </a:rPr>
              <a:t>Victim Precipitation and Provocation</a:t>
            </a:r>
          </a:p>
        </p:txBody>
      </p:sp>
      <p:sp>
        <p:nvSpPr>
          <p:cNvPr id="54274" name="Content Placeholder 2"/>
          <p:cNvSpPr>
            <a:spLocks noGrp="1"/>
          </p:cNvSpPr>
          <p:nvPr>
            <p:ph idx="1"/>
          </p:nvPr>
        </p:nvSpPr>
        <p:spPr/>
        <p:txBody>
          <a:bodyPr/>
          <a:lstStyle/>
          <a:p>
            <a:pPr eaLnBrk="1" hangingPunct="1">
              <a:buSzTx/>
            </a:pPr>
            <a:r>
              <a:rPr b="1" dirty="0">
                <a:solidFill>
                  <a:srgbClr val="000000"/>
                </a:solidFill>
              </a:rPr>
              <a:t>Provocation</a:t>
            </a:r>
            <a:r>
              <a:rPr dirty="0">
                <a:solidFill>
                  <a:srgbClr val="000000"/>
                </a:solidFill>
              </a:rPr>
              <a:t> is a stronger condemnation than </a:t>
            </a:r>
            <a:r>
              <a:rPr b="1" dirty="0">
                <a:solidFill>
                  <a:srgbClr val="000000"/>
                </a:solidFill>
              </a:rPr>
              <a:t>precipitation</a:t>
            </a:r>
            <a:r>
              <a:rPr dirty="0">
                <a:solidFill>
                  <a:srgbClr val="000000"/>
                </a:solidFill>
              </a:rPr>
              <a:t>.</a:t>
            </a:r>
          </a:p>
          <a:p>
            <a:pPr eaLnBrk="1" hangingPunct="1">
              <a:buSzTx/>
            </a:pPr>
            <a:r>
              <a:rPr dirty="0">
                <a:solidFill>
                  <a:srgbClr val="000000"/>
                </a:solidFill>
              </a:rPr>
              <a:t>Most victim-precipitated murders involve male victims and alcohol.</a:t>
            </a:r>
          </a:p>
          <a:p>
            <a:pPr eaLnBrk="1" hangingPunct="1">
              <a:buSzTx/>
            </a:pPr>
            <a:r>
              <a:rPr dirty="0">
                <a:solidFill>
                  <a:srgbClr val="000000"/>
                </a:solidFill>
              </a:rPr>
              <a:t>Charges of </a:t>
            </a:r>
            <a:r>
              <a:rPr b="1" dirty="0" err="1">
                <a:solidFill>
                  <a:srgbClr val="000000"/>
                </a:solidFill>
              </a:rPr>
              <a:t>subintentional</a:t>
            </a:r>
            <a:r>
              <a:rPr b="1" dirty="0">
                <a:solidFill>
                  <a:srgbClr val="000000"/>
                </a:solidFill>
              </a:rPr>
              <a:t> death </a:t>
            </a:r>
            <a:r>
              <a:rPr dirty="0">
                <a:solidFill>
                  <a:srgbClr val="000000"/>
                </a:solidFill>
              </a:rPr>
              <a:t>often are leveled at repeat victims.</a:t>
            </a:r>
          </a:p>
          <a:p>
            <a:pPr eaLnBrk="1" hangingPunct="1">
              <a:buSzTx/>
            </a:pPr>
            <a:r>
              <a:rPr dirty="0">
                <a:solidFill>
                  <a:srgbClr val="000000"/>
                </a:solidFill>
              </a:rPr>
              <a:t>Some victims die because of street culture norms.</a:t>
            </a:r>
          </a:p>
          <a:p>
            <a:pPr eaLnBrk="1" hangingPunct="1">
              <a:buSzTx/>
            </a:pPr>
            <a:r>
              <a:rPr dirty="0">
                <a:solidFill>
                  <a:srgbClr val="000000"/>
                </a:solidFill>
              </a:rPr>
              <a:t>Deaths classified as </a:t>
            </a:r>
            <a:r>
              <a:rPr b="1" dirty="0">
                <a:solidFill>
                  <a:srgbClr val="000000"/>
                </a:solidFill>
              </a:rPr>
              <a:t>justifiable homicide </a:t>
            </a:r>
            <a:r>
              <a:rPr dirty="0">
                <a:solidFill>
                  <a:srgbClr val="000000"/>
                </a:solidFill>
              </a:rPr>
              <a:t>have no provocative victims, only dead offenders.</a:t>
            </a:r>
          </a:p>
          <a:p>
            <a:pPr lvl="1" eaLnBrk="1" hangingPunct="1"/>
            <a:r>
              <a:rPr dirty="0">
                <a:solidFill>
                  <a:srgbClr val="000000"/>
                </a:solidFill>
              </a:rPr>
              <a:t>Police brutality? Suicide by cop?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228600" y="26988"/>
            <a:ext cx="8763000" cy="1039812"/>
          </a:xfrm>
        </p:spPr>
        <p:txBody>
          <a:bodyPr>
            <a:normAutofit fontScale="90000"/>
          </a:bodyPr>
          <a:lstStyle/>
          <a:p>
            <a:pPr eaLnBrk="1" hangingPunct="1">
              <a:defRPr/>
            </a:pPr>
            <a:r>
              <a:rPr lang="en-US" altLang="en-US" dirty="0">
                <a:ea typeface="MS PGothic" panose="020B0600070205080204" pitchFamily="34" charset="-128"/>
              </a:rPr>
              <a:t>How Many Violent Crimes Were Precipitated or Provoked? </a:t>
            </a:r>
            <a:r>
              <a:rPr lang="en-US" altLang="en-US" sz="2200" dirty="0">
                <a:ea typeface="MS PGothic" panose="020B0600070205080204" pitchFamily="34" charset="-128"/>
              </a:rPr>
              <a:t>(1 of 2)</a:t>
            </a:r>
          </a:p>
        </p:txBody>
      </p:sp>
      <p:sp>
        <p:nvSpPr>
          <p:cNvPr id="55298" name="Content Placeholder 2"/>
          <p:cNvSpPr>
            <a:spLocks noGrp="1"/>
          </p:cNvSpPr>
          <p:nvPr>
            <p:ph idx="1"/>
          </p:nvPr>
        </p:nvSpPr>
        <p:spPr/>
        <p:txBody>
          <a:bodyPr/>
          <a:lstStyle/>
          <a:p>
            <a:pPr eaLnBrk="1" hangingPunct="1">
              <a:buSzTx/>
            </a:pPr>
            <a:r>
              <a:rPr dirty="0"/>
              <a:t>National Commission on the Causes and Prevention of Violence</a:t>
            </a:r>
          </a:p>
          <a:p>
            <a:pPr eaLnBrk="1" hangingPunct="1">
              <a:buSzTx/>
            </a:pPr>
            <a:r>
              <a:rPr dirty="0"/>
              <a:t>Alcohol consumption</a:t>
            </a:r>
          </a:p>
          <a:p>
            <a:pPr lvl="1" eaLnBrk="1" hangingPunct="1"/>
            <a:r>
              <a:rPr b="1" dirty="0"/>
              <a:t>Selective-</a:t>
            </a:r>
            <a:r>
              <a:rPr b="1" dirty="0" err="1"/>
              <a:t>disinhibition</a:t>
            </a:r>
            <a:r>
              <a:rPr b="1" dirty="0"/>
              <a:t> perspective</a:t>
            </a:r>
          </a:p>
          <a:p>
            <a:pPr lvl="1" eaLnBrk="1" hangingPunct="1"/>
            <a:r>
              <a:rPr b="1" dirty="0"/>
              <a:t>Outlet attractor perspective</a:t>
            </a:r>
          </a:p>
          <a:p>
            <a:pPr eaLnBrk="1" hangingPunct="1">
              <a:buSzTx/>
            </a:pPr>
            <a:r>
              <a:rPr dirty="0"/>
              <a:t>Escalation via </a:t>
            </a:r>
            <a:r>
              <a:rPr b="1" dirty="0"/>
              <a:t>character contest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228600" y="26988"/>
            <a:ext cx="8763000" cy="1039812"/>
          </a:xfrm>
        </p:spPr>
        <p:txBody>
          <a:bodyPr>
            <a:normAutofit fontScale="90000"/>
          </a:bodyPr>
          <a:lstStyle/>
          <a:p>
            <a:pPr eaLnBrk="1" hangingPunct="1">
              <a:defRPr/>
            </a:pPr>
            <a:r>
              <a:rPr lang="en-US" altLang="en-US" dirty="0">
                <a:ea typeface="MS PGothic" panose="020B0600070205080204" pitchFamily="34" charset="-128"/>
              </a:rPr>
              <a:t>How Many Violent Crimes Were Precipitated or Provoked? </a:t>
            </a:r>
            <a:r>
              <a:rPr lang="en-US" altLang="en-US" sz="2200" dirty="0">
                <a:ea typeface="MS PGothic" panose="020B0600070205080204" pitchFamily="34" charset="-128"/>
              </a:rPr>
              <a:t>(2 of 2)</a:t>
            </a:r>
          </a:p>
        </p:txBody>
      </p:sp>
      <p:sp>
        <p:nvSpPr>
          <p:cNvPr id="56322" name="Content Placeholder 2"/>
          <p:cNvSpPr>
            <a:spLocks noGrp="1"/>
          </p:cNvSpPr>
          <p:nvPr>
            <p:ph idx="1"/>
          </p:nvPr>
        </p:nvSpPr>
        <p:spPr/>
        <p:txBody>
          <a:bodyPr/>
          <a:lstStyle/>
          <a:p>
            <a:pPr eaLnBrk="1" hangingPunct="1">
              <a:buSzTx/>
            </a:pPr>
            <a:r>
              <a:rPr dirty="0"/>
              <a:t>Typical robberies (when transacted through </a:t>
            </a:r>
            <a:r>
              <a:rPr b="1" dirty="0"/>
              <a:t>instrumental coercion</a:t>
            </a:r>
            <a:r>
              <a:rPr dirty="0"/>
              <a:t>) </a:t>
            </a:r>
            <a:r>
              <a:rPr dirty="0">
                <a:solidFill>
                  <a:srgbClr val="000000"/>
                </a:solidFill>
              </a:rPr>
              <a:t>proceed through five stages:</a:t>
            </a:r>
          </a:p>
          <a:p>
            <a:pPr lvl="1" eaLnBrk="1" hangingPunct="1"/>
            <a:r>
              <a:rPr dirty="0">
                <a:solidFill>
                  <a:srgbClr val="000000"/>
                </a:solidFill>
              </a:rPr>
              <a:t>Planning</a:t>
            </a:r>
          </a:p>
          <a:p>
            <a:pPr lvl="1" eaLnBrk="1" hangingPunct="1"/>
            <a:r>
              <a:rPr dirty="0">
                <a:solidFill>
                  <a:srgbClr val="000000"/>
                </a:solidFill>
              </a:rPr>
              <a:t>Establishing </a:t>
            </a:r>
            <a:r>
              <a:rPr b="1" dirty="0">
                <a:solidFill>
                  <a:srgbClr val="000000"/>
                </a:solidFill>
              </a:rPr>
              <a:t>co-presence</a:t>
            </a:r>
          </a:p>
          <a:p>
            <a:pPr lvl="1" eaLnBrk="1" hangingPunct="1"/>
            <a:r>
              <a:rPr dirty="0">
                <a:solidFill>
                  <a:srgbClr val="000000"/>
                </a:solidFill>
              </a:rPr>
              <a:t>Developing </a:t>
            </a:r>
            <a:r>
              <a:rPr b="1" dirty="0">
                <a:solidFill>
                  <a:srgbClr val="000000"/>
                </a:solidFill>
              </a:rPr>
              <a:t>co-orientation</a:t>
            </a:r>
          </a:p>
          <a:p>
            <a:pPr lvl="1" eaLnBrk="1" hangingPunct="1"/>
            <a:r>
              <a:rPr dirty="0">
                <a:solidFill>
                  <a:srgbClr val="000000"/>
                </a:solidFill>
              </a:rPr>
              <a:t>Transferring valuables</a:t>
            </a:r>
          </a:p>
          <a:p>
            <a:pPr lvl="1" eaLnBrk="1" hangingPunct="1"/>
            <a:r>
              <a:rPr dirty="0">
                <a:solidFill>
                  <a:srgbClr val="000000"/>
                </a:solidFill>
              </a:rPr>
              <a:t>Exiting</a:t>
            </a:r>
          </a:p>
          <a:p>
            <a:pPr eaLnBrk="1" hangingPunct="1">
              <a:buSzTx/>
            </a:pPr>
            <a:r>
              <a:rPr dirty="0">
                <a:solidFill>
                  <a:srgbClr val="000000"/>
                </a:solidFill>
              </a:rPr>
              <a:t>Box 5.6 details robbery prevention suggestions.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Transcending victim blaming and victim defending: system defending</a:t>
            </a:r>
          </a:p>
        </p:txBody>
      </p:sp>
    </p:spTree>
    <p:extLst>
      <p:ext uri="{BB962C8B-B14F-4D97-AF65-F5344CB8AC3E}">
        <p14:creationId xmlns:p14="http://schemas.microsoft.com/office/powerpoint/2010/main" val="1707004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Blaming the System for Violent and Property Crimes</a:t>
            </a:r>
          </a:p>
        </p:txBody>
      </p:sp>
      <p:sp>
        <p:nvSpPr>
          <p:cNvPr id="59394" name="Content Placeholder 2"/>
          <p:cNvSpPr>
            <a:spLocks noGrp="1"/>
          </p:cNvSpPr>
          <p:nvPr>
            <p:ph idx="1"/>
          </p:nvPr>
        </p:nvSpPr>
        <p:spPr/>
        <p:txBody>
          <a:bodyPr/>
          <a:lstStyle/>
          <a:p>
            <a:pPr eaLnBrk="1" hangingPunct="1">
              <a:buSzTx/>
            </a:pPr>
            <a:r>
              <a:rPr dirty="0"/>
              <a:t>Homicide </a:t>
            </a:r>
          </a:p>
          <a:p>
            <a:pPr lvl="1" eaLnBrk="1" hangingPunct="1"/>
            <a:r>
              <a:rPr dirty="0"/>
              <a:t>Media</a:t>
            </a:r>
            <a:r>
              <a:rPr altLang="en-US" dirty="0"/>
              <a:t>’</a:t>
            </a:r>
            <a:r>
              <a:rPr dirty="0"/>
              <a:t>s glorification of violence</a:t>
            </a:r>
          </a:p>
          <a:p>
            <a:pPr lvl="1" eaLnBrk="1" hangingPunct="1"/>
            <a:r>
              <a:rPr dirty="0"/>
              <a:t>Historically a means of conflict resolution</a:t>
            </a:r>
          </a:p>
          <a:p>
            <a:pPr eaLnBrk="1" hangingPunct="1">
              <a:buSzTx/>
            </a:pPr>
            <a:r>
              <a:rPr dirty="0"/>
              <a:t>Robbery</a:t>
            </a:r>
          </a:p>
          <a:p>
            <a:pPr lvl="1" eaLnBrk="1" hangingPunct="1"/>
            <a:r>
              <a:rPr dirty="0"/>
              <a:t>Gulf between the well-off and the poor</a:t>
            </a:r>
          </a:p>
          <a:p>
            <a:pPr lvl="1" eaLnBrk="1" hangingPunct="1"/>
            <a:r>
              <a:rPr dirty="0"/>
              <a:t>Consumer-oriented society</a:t>
            </a:r>
          </a:p>
          <a:p>
            <a:pPr eaLnBrk="1" hangingPunct="1">
              <a:buSzTx/>
            </a:pPr>
            <a:r>
              <a:rPr dirty="0"/>
              <a:t>Burglary</a:t>
            </a:r>
          </a:p>
          <a:p>
            <a:pPr lvl="1" eaLnBrk="1" hangingPunct="1"/>
            <a:r>
              <a:rPr dirty="0"/>
              <a:t>Fencing incentivizes thievery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normAutofit fontScale="90000"/>
          </a:bodyPr>
          <a:lstStyle/>
          <a:p>
            <a:pPr eaLnBrk="1" hangingPunct="1">
              <a:defRPr/>
            </a:pPr>
            <a:r>
              <a:rPr lang="en-US" altLang="en-US" dirty="0">
                <a:ea typeface="MS PGothic" panose="020B0600070205080204" pitchFamily="34" charset="-128"/>
              </a:rPr>
              <a:t>Blaming the System for the Problem of Identity Theft</a:t>
            </a:r>
          </a:p>
        </p:txBody>
      </p:sp>
      <p:sp>
        <p:nvSpPr>
          <p:cNvPr id="60418" name="Content Placeholder 2"/>
          <p:cNvSpPr>
            <a:spLocks noGrp="1"/>
          </p:cNvSpPr>
          <p:nvPr>
            <p:ph idx="1"/>
          </p:nvPr>
        </p:nvSpPr>
        <p:spPr/>
        <p:txBody>
          <a:bodyPr/>
          <a:lstStyle/>
          <a:p>
            <a:pPr eaLnBrk="1" hangingPunct="1">
              <a:buSzTx/>
            </a:pPr>
            <a:r>
              <a:rPr dirty="0">
                <a:solidFill>
                  <a:srgbClr val="000000"/>
                </a:solidFill>
              </a:rPr>
              <a:t>Numerous data breaches expose personal data to thieves regardless of customer efforts. </a:t>
            </a:r>
          </a:p>
          <a:p>
            <a:pPr eaLnBrk="1" hangingPunct="1">
              <a:buSzTx/>
            </a:pPr>
            <a:r>
              <a:rPr dirty="0">
                <a:solidFill>
                  <a:srgbClr val="000000"/>
                </a:solidFill>
              </a:rPr>
              <a:t>Much personal information is readily available on the Internet.</a:t>
            </a:r>
          </a:p>
          <a:p>
            <a:pPr eaLnBrk="1" hangingPunct="1">
              <a:buSzTx/>
            </a:pPr>
            <a:r>
              <a:rPr dirty="0">
                <a:solidFill>
                  <a:srgbClr val="000000"/>
                </a:solidFill>
              </a:rPr>
              <a:t>Current laws are inadequate.</a:t>
            </a:r>
          </a:p>
          <a:p>
            <a:pPr eaLnBrk="1" hangingPunct="1">
              <a:buSzTx/>
            </a:pPr>
            <a:r>
              <a:rPr dirty="0">
                <a:solidFill>
                  <a:srgbClr val="000000"/>
                </a:solidFill>
              </a:rPr>
              <a:t>Companies are not held accountable for breaches or their impact.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The importance of Determining responsibility in the criminal justice process</a:t>
            </a:r>
          </a:p>
        </p:txBody>
      </p:sp>
    </p:spTree>
    <p:extLst>
      <p:ext uri="{BB962C8B-B14F-4D97-AF65-F5344CB8AC3E}">
        <p14:creationId xmlns:p14="http://schemas.microsoft.com/office/powerpoint/2010/main" val="1760571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2"/>
          <p:cNvSpPr>
            <a:spLocks noGrp="1" noRot="1"/>
          </p:cNvSpPr>
          <p:nvPr>
            <p:ph type="title"/>
          </p:nvPr>
        </p:nvSpPr>
        <p:spPr>
          <a:xfrm>
            <a:off x="228600" y="26988"/>
            <a:ext cx="8763000" cy="1039812"/>
          </a:xfrm>
        </p:spPr>
        <p:txBody>
          <a:bodyPr/>
          <a:lstStyle/>
          <a:p>
            <a:pPr eaLnBrk="1" hangingPunct="1"/>
            <a:r>
              <a:rPr lang="en-US" sz="2800" dirty="0">
                <a:ea typeface="MS PGothic" pitchFamily="34" charset="-128"/>
              </a:rPr>
              <a:t>Theorizing about Risk Factors: Figuring Out Why Certain Groups Suffer More Often than Others</a:t>
            </a:r>
          </a:p>
        </p:txBody>
      </p:sp>
      <p:sp>
        <p:nvSpPr>
          <p:cNvPr id="63490" name="Content Placeholder 2"/>
          <p:cNvSpPr>
            <a:spLocks noGrp="1" noRot="1"/>
          </p:cNvSpPr>
          <p:nvPr>
            <p:ph idx="1"/>
          </p:nvPr>
        </p:nvSpPr>
        <p:spPr/>
        <p:txBody>
          <a:bodyPr/>
          <a:lstStyle/>
          <a:p>
            <a:pPr eaLnBrk="1" hangingPunct="1">
              <a:buSzTx/>
            </a:pPr>
            <a:r>
              <a:t>Wrong place, wrong time</a:t>
            </a:r>
          </a:p>
          <a:p>
            <a:pPr eaLnBrk="1" hangingPunct="1">
              <a:buSzTx/>
            </a:pPr>
            <a:r>
              <a:rPr b="1"/>
              <a:t>Theoretical explanations</a:t>
            </a:r>
          </a:p>
          <a:p>
            <a:pPr lvl="1" eaLnBrk="1" hangingPunct="1"/>
            <a:r>
              <a:t>Start as hypotheses that answer questions beginning with </a:t>
            </a:r>
            <a:r>
              <a:rPr altLang="en-US"/>
              <a:t>“</a:t>
            </a:r>
            <a:r>
              <a:t>Why…?</a:t>
            </a:r>
            <a:r>
              <a:rPr altLang="en-US"/>
              <a:t>”</a:t>
            </a:r>
            <a:endParaRPr/>
          </a:p>
          <a:p>
            <a:pPr lvl="1" eaLnBrk="1" hangingPunct="1"/>
            <a:r>
              <a:t>Make empirical generalizations</a:t>
            </a:r>
          </a:p>
          <a:p>
            <a:pPr lvl="1" eaLnBrk="1" hangingPunct="1"/>
            <a:r>
              <a:t>Ask </a:t>
            </a:r>
            <a:r>
              <a:rPr altLang="en-US"/>
              <a:t>“</a:t>
            </a:r>
            <a:r>
              <a:t>What accounts for this?</a:t>
            </a:r>
            <a:r>
              <a:rPr altLang="en-US"/>
              <a:t>”</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2"/>
          <p:cNvSpPr>
            <a:spLocks noGrp="1" noRot="1"/>
          </p:cNvSpPr>
          <p:nvPr>
            <p:ph type="title"/>
          </p:nvPr>
        </p:nvSpPr>
        <p:spPr>
          <a:xfrm>
            <a:off x="228600" y="26988"/>
            <a:ext cx="8763000" cy="1039812"/>
          </a:xfrm>
        </p:spPr>
        <p:txBody>
          <a:bodyPr/>
          <a:lstStyle/>
          <a:p>
            <a:pPr eaLnBrk="1" hangingPunct="1"/>
            <a:r>
              <a:rPr lang="en-US" sz="3200">
                <a:ea typeface="MS PGothic" pitchFamily="34" charset="-128"/>
              </a:rPr>
              <a:t>Applying Deterrence Theory to Victims</a:t>
            </a:r>
          </a:p>
        </p:txBody>
      </p:sp>
      <p:sp>
        <p:nvSpPr>
          <p:cNvPr id="65538" name="Content Placeholder 2"/>
          <p:cNvSpPr>
            <a:spLocks noGrp="1" noRot="1"/>
          </p:cNvSpPr>
          <p:nvPr>
            <p:ph idx="1"/>
          </p:nvPr>
        </p:nvSpPr>
        <p:spPr/>
        <p:txBody>
          <a:bodyPr/>
          <a:lstStyle/>
          <a:p>
            <a:pPr eaLnBrk="1" hangingPunct="1">
              <a:buSzTx/>
            </a:pPr>
            <a:r>
              <a:rPr b="1" dirty="0"/>
              <a:t>Classical school </a:t>
            </a:r>
            <a:r>
              <a:rPr dirty="0"/>
              <a:t>of thought</a:t>
            </a:r>
          </a:p>
          <a:p>
            <a:pPr lvl="1" eaLnBrk="1" hangingPunct="1"/>
            <a:r>
              <a:rPr b="1" dirty="0"/>
              <a:t>Free will </a:t>
            </a:r>
            <a:r>
              <a:rPr dirty="0"/>
              <a:t>or </a:t>
            </a:r>
            <a:r>
              <a:rPr b="1" dirty="0"/>
              <a:t>rational choice</a:t>
            </a:r>
          </a:p>
          <a:p>
            <a:pPr eaLnBrk="1" hangingPunct="1">
              <a:buSzTx/>
            </a:pPr>
            <a:r>
              <a:rPr b="1" dirty="0"/>
              <a:t>Deterrence theory</a:t>
            </a:r>
          </a:p>
          <a:p>
            <a:pPr lvl="1" eaLnBrk="1" hangingPunct="1"/>
            <a:r>
              <a:rPr dirty="0"/>
              <a:t>Offenders do not always learn the intended lessons in jail.</a:t>
            </a:r>
          </a:p>
          <a:p>
            <a:pPr lvl="1" eaLnBrk="1" hangingPunct="1"/>
            <a:r>
              <a:rPr dirty="0"/>
              <a:t>Suffering may not deter the general public from committing crime.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2"/>
          <p:cNvSpPr>
            <a:spLocks noGrp="1" noRot="1"/>
          </p:cNvSpPr>
          <p:nvPr>
            <p:ph type="title"/>
          </p:nvPr>
        </p:nvSpPr>
        <p:spPr>
          <a:xfrm>
            <a:off x="228600" y="26988"/>
            <a:ext cx="8763000" cy="1039812"/>
          </a:xfrm>
        </p:spPr>
        <p:txBody>
          <a:bodyPr>
            <a:noAutofit/>
          </a:bodyPr>
          <a:lstStyle/>
          <a:p>
            <a:pPr eaLnBrk="1" hangingPunct="1">
              <a:defRPr/>
            </a:pPr>
            <a:r>
              <a:rPr lang="en-US" altLang="en-US" sz="3200" dirty="0">
                <a:latin typeface="Arial" charset="0"/>
                <a:ea typeface="MS PGothic" pitchFamily="34" charset="-128"/>
                <a:cs typeface="Arial" charset="0"/>
              </a:rPr>
              <a:t>Why Various Groups Experience Differential Risks: Routine Activities</a:t>
            </a:r>
          </a:p>
        </p:txBody>
      </p:sp>
      <p:sp>
        <p:nvSpPr>
          <p:cNvPr id="67586" name="Content Placeholder 2"/>
          <p:cNvSpPr>
            <a:spLocks noGrp="1" noRot="1"/>
          </p:cNvSpPr>
          <p:nvPr>
            <p:ph idx="1"/>
          </p:nvPr>
        </p:nvSpPr>
        <p:spPr/>
        <p:txBody>
          <a:bodyPr/>
          <a:lstStyle/>
          <a:p>
            <a:pPr eaLnBrk="1" hangingPunct="1">
              <a:buSzTx/>
            </a:pPr>
            <a:r>
              <a:rPr dirty="0" err="1"/>
              <a:t>Victimologists</a:t>
            </a:r>
            <a:r>
              <a:rPr dirty="0"/>
              <a:t> create theories using building blocks</a:t>
            </a:r>
          </a:p>
          <a:p>
            <a:pPr lvl="1" eaLnBrk="1" hangingPunct="1"/>
            <a:r>
              <a:rPr b="1" dirty="0"/>
              <a:t>Attractiveness</a:t>
            </a:r>
          </a:p>
          <a:p>
            <a:pPr lvl="1" eaLnBrk="1" hangingPunct="1"/>
            <a:r>
              <a:rPr b="1" dirty="0"/>
              <a:t>Situational factors</a:t>
            </a:r>
          </a:p>
          <a:p>
            <a:pPr lvl="1" eaLnBrk="1" hangingPunct="1"/>
            <a:r>
              <a:rPr b="1" dirty="0"/>
              <a:t>Proximity</a:t>
            </a:r>
          </a:p>
          <a:p>
            <a:pPr lvl="1" eaLnBrk="1" hangingPunct="1"/>
            <a:r>
              <a:rPr b="1" dirty="0"/>
              <a:t>Vulnerability</a:t>
            </a:r>
          </a:p>
          <a:p>
            <a:pPr eaLnBrk="1" hangingPunct="1">
              <a:buSzTx/>
            </a:pPr>
            <a:r>
              <a:rPr b="1" dirty="0"/>
              <a:t>Routine activities </a:t>
            </a:r>
            <a:r>
              <a:rPr dirty="0"/>
              <a:t>theory stresses three variables</a:t>
            </a:r>
          </a:p>
          <a:p>
            <a:pPr lvl="1" eaLnBrk="1" hangingPunct="1"/>
            <a:r>
              <a:rPr dirty="0"/>
              <a:t>Existence of motivated criminals</a:t>
            </a:r>
          </a:p>
          <a:p>
            <a:pPr lvl="1" eaLnBrk="1" hangingPunct="1"/>
            <a:r>
              <a:rPr dirty="0"/>
              <a:t>Availability of suitable targets</a:t>
            </a:r>
          </a:p>
          <a:p>
            <a:pPr lvl="1" eaLnBrk="1" hangingPunct="1"/>
            <a:r>
              <a:rPr dirty="0"/>
              <a:t>Presence/absence of capable guardians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2"/>
          <p:cNvSpPr>
            <a:spLocks noGrp="1" noRot="1"/>
          </p:cNvSpPr>
          <p:nvPr>
            <p:ph type="title"/>
          </p:nvPr>
        </p:nvSpPr>
        <p:spPr>
          <a:xfrm>
            <a:off x="228600" y="26988"/>
            <a:ext cx="8763000" cy="1039812"/>
          </a:xfrm>
        </p:spPr>
        <p:txBody>
          <a:bodyPr>
            <a:noAutofit/>
          </a:bodyPr>
          <a:lstStyle/>
          <a:p>
            <a:pPr eaLnBrk="1" hangingPunct="1">
              <a:defRPr/>
            </a:pPr>
            <a:r>
              <a:rPr lang="en-US" altLang="en-US" sz="3200">
                <a:latin typeface="Arial" charset="0"/>
                <a:ea typeface="MS PGothic" pitchFamily="34" charset="-128"/>
                <a:cs typeface="Arial" charset="0"/>
              </a:rPr>
              <a:t>Why Various Groups Experience Differential Risks: Specific Lifestyles</a:t>
            </a:r>
          </a:p>
        </p:txBody>
      </p:sp>
      <p:sp>
        <p:nvSpPr>
          <p:cNvPr id="69634" name="Content Placeholder 2"/>
          <p:cNvSpPr>
            <a:spLocks noGrp="1" noRot="1"/>
          </p:cNvSpPr>
          <p:nvPr>
            <p:ph idx="1"/>
          </p:nvPr>
        </p:nvSpPr>
        <p:spPr/>
        <p:txBody>
          <a:bodyPr/>
          <a:lstStyle/>
          <a:p>
            <a:pPr eaLnBrk="1" hangingPunct="1">
              <a:buSzTx/>
            </a:pPr>
            <a:r>
              <a:rPr dirty="0">
                <a:solidFill>
                  <a:srgbClr val="000000"/>
                </a:solidFill>
              </a:rPr>
              <a:t>Daily activities govern the </a:t>
            </a:r>
            <a:r>
              <a:rPr b="1" dirty="0">
                <a:solidFill>
                  <a:srgbClr val="000000"/>
                </a:solidFill>
              </a:rPr>
              <a:t>social ecology of victimization</a:t>
            </a:r>
            <a:r>
              <a:rPr dirty="0">
                <a:solidFill>
                  <a:srgbClr val="000000"/>
                </a:solidFill>
              </a:rPr>
              <a:t>.</a:t>
            </a:r>
          </a:p>
          <a:p>
            <a:pPr eaLnBrk="1" hangingPunct="1">
              <a:buSzTx/>
            </a:pPr>
            <a:r>
              <a:rPr dirty="0">
                <a:solidFill>
                  <a:srgbClr val="000000"/>
                </a:solidFill>
              </a:rPr>
              <a:t>One</a:t>
            </a:r>
            <a:r>
              <a:rPr altLang="en-US" dirty="0">
                <a:solidFill>
                  <a:srgbClr val="000000"/>
                </a:solidFill>
              </a:rPr>
              <a:t>’</a:t>
            </a:r>
            <a:r>
              <a:rPr dirty="0">
                <a:solidFill>
                  <a:srgbClr val="000000"/>
                </a:solidFill>
              </a:rPr>
              <a:t>s </a:t>
            </a:r>
            <a:r>
              <a:rPr b="1" dirty="0">
                <a:solidFill>
                  <a:srgbClr val="000000"/>
                </a:solidFill>
              </a:rPr>
              <a:t>lifestyle</a:t>
            </a:r>
            <a:r>
              <a:rPr dirty="0">
                <a:solidFill>
                  <a:srgbClr val="000000"/>
                </a:solidFill>
              </a:rPr>
              <a:t> can account for differences in susceptibility to violence and theft.</a:t>
            </a:r>
          </a:p>
          <a:p>
            <a:pPr eaLnBrk="1" hangingPunct="1">
              <a:buSzTx/>
            </a:pPr>
            <a:r>
              <a:rPr dirty="0">
                <a:solidFill>
                  <a:srgbClr val="000000"/>
                </a:solidFill>
              </a:rPr>
              <a:t>Lifestyle theory stresses the importance of </a:t>
            </a:r>
            <a:r>
              <a:rPr b="1" dirty="0">
                <a:solidFill>
                  <a:srgbClr val="000000"/>
                </a:solidFill>
              </a:rPr>
              <a:t>exposure</a:t>
            </a:r>
            <a:r>
              <a:rPr dirty="0">
                <a:solidFill>
                  <a:srgbClr val="000000"/>
                </a:solidFill>
              </a:rPr>
              <a:t> to high-risk persons, at high-risk locations, and during time periods of high risk.</a:t>
            </a:r>
          </a:p>
          <a:p>
            <a:pPr eaLnBrk="1" hangingPunct="1">
              <a:buSzTx/>
            </a:pPr>
            <a:r>
              <a:rPr dirty="0">
                <a:solidFill>
                  <a:srgbClr val="000000"/>
                </a:solidFill>
              </a:rPr>
              <a:t>Engaging in </a:t>
            </a:r>
            <a:r>
              <a:rPr b="1" dirty="0">
                <a:solidFill>
                  <a:srgbClr val="000000"/>
                </a:solidFill>
              </a:rPr>
              <a:t>deviant lifestyles </a:t>
            </a:r>
            <a:r>
              <a:rPr dirty="0">
                <a:solidFill>
                  <a:srgbClr val="000000"/>
                </a:solidFill>
              </a:rPr>
              <a:t>greatly heightens risks.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2"/>
          <p:cNvSpPr>
            <a:spLocks noGrp="1" noRot="1"/>
          </p:cNvSpPr>
          <p:nvPr>
            <p:ph type="title"/>
          </p:nvPr>
        </p:nvSpPr>
        <p:spPr>
          <a:xfrm>
            <a:off x="228600" y="26988"/>
            <a:ext cx="8763000" cy="1039812"/>
          </a:xfrm>
        </p:spPr>
        <p:txBody>
          <a:bodyPr>
            <a:noAutofit/>
          </a:bodyPr>
          <a:lstStyle/>
          <a:p>
            <a:pPr eaLnBrk="1" hangingPunct="1">
              <a:defRPr/>
            </a:pPr>
            <a:r>
              <a:rPr lang="en-US" altLang="en-US" sz="3200">
                <a:latin typeface="Arial" charset="0"/>
                <a:ea typeface="MS PGothic" pitchFamily="34" charset="-128"/>
                <a:cs typeface="Arial" charset="0"/>
              </a:rPr>
              <a:t>Some Victims Were Criminals: The Equivalent Group Explanation</a:t>
            </a:r>
          </a:p>
        </p:txBody>
      </p:sp>
      <p:sp>
        <p:nvSpPr>
          <p:cNvPr id="71682" name="Content Placeholder 2"/>
          <p:cNvSpPr>
            <a:spLocks noGrp="1" noRot="1"/>
          </p:cNvSpPr>
          <p:nvPr>
            <p:ph idx="1"/>
          </p:nvPr>
        </p:nvSpPr>
        <p:spPr/>
        <p:txBody>
          <a:bodyPr/>
          <a:lstStyle/>
          <a:p>
            <a:pPr eaLnBrk="1" hangingPunct="1">
              <a:buSzTx/>
            </a:pPr>
            <a:r>
              <a:rPr b="1" dirty="0">
                <a:solidFill>
                  <a:srgbClr val="000000"/>
                </a:solidFill>
              </a:rPr>
              <a:t>Equivalent group </a:t>
            </a:r>
            <a:r>
              <a:rPr dirty="0">
                <a:solidFill>
                  <a:srgbClr val="000000"/>
                </a:solidFill>
              </a:rPr>
              <a:t>explanation </a:t>
            </a:r>
          </a:p>
          <a:p>
            <a:pPr lvl="1" eaLnBrk="1" hangingPunct="1"/>
            <a:r>
              <a:rPr dirty="0">
                <a:solidFill>
                  <a:srgbClr val="000000"/>
                </a:solidFill>
              </a:rPr>
              <a:t>Offenders choose victims from their own circles</a:t>
            </a:r>
          </a:p>
          <a:p>
            <a:pPr eaLnBrk="1" hangingPunct="1">
              <a:buSzTx/>
            </a:pPr>
            <a:r>
              <a:rPr b="1" dirty="0">
                <a:solidFill>
                  <a:srgbClr val="000000"/>
                </a:solidFill>
              </a:rPr>
              <a:t>Subculture of violence </a:t>
            </a:r>
            <a:r>
              <a:rPr dirty="0">
                <a:solidFill>
                  <a:srgbClr val="000000"/>
                </a:solidFill>
              </a:rPr>
              <a:t>theory</a:t>
            </a:r>
          </a:p>
          <a:p>
            <a:pPr lvl="1" eaLnBrk="1" hangingPunct="1"/>
            <a:r>
              <a:rPr dirty="0">
                <a:solidFill>
                  <a:srgbClr val="000000"/>
                </a:solidFill>
              </a:rPr>
              <a:t>Fighting is often the first resort for some offenders and victims.</a:t>
            </a:r>
          </a:p>
          <a:p>
            <a:pPr eaLnBrk="1" hangingPunct="1">
              <a:buSzTx/>
            </a:pPr>
            <a:r>
              <a:rPr dirty="0">
                <a:solidFill>
                  <a:srgbClr val="000000"/>
                </a:solidFill>
              </a:rPr>
              <a:t>Blame-the-victim bias</a:t>
            </a:r>
          </a:p>
          <a:p>
            <a:pPr lvl="1" eaLnBrk="1" hangingPunct="1"/>
            <a:r>
              <a:rPr dirty="0">
                <a:solidFill>
                  <a:srgbClr val="000000"/>
                </a:solidFill>
              </a:rPr>
              <a:t>Implies that some victims</a:t>
            </a:r>
            <a:r>
              <a:rPr altLang="en-US" dirty="0">
                <a:solidFill>
                  <a:srgbClr val="000000"/>
                </a:solidFill>
              </a:rPr>
              <a:t>’</a:t>
            </a:r>
            <a:r>
              <a:rPr dirty="0">
                <a:solidFill>
                  <a:srgbClr val="000000"/>
                </a:solidFill>
              </a:rPr>
              <a:t> suffering is less deserving of compassion, support, and respectful treatment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228600" y="26988"/>
            <a:ext cx="7620000" cy="1039812"/>
          </a:xfrm>
        </p:spPr>
        <p:txBody>
          <a:bodyPr/>
          <a:lstStyle/>
          <a:p>
            <a:pPr eaLnBrk="1" hangingPunct="1"/>
            <a:r>
              <a:rPr lang="en-US" sz="3200" dirty="0">
                <a:ea typeface="MS PGothic" pitchFamily="34" charset="-128"/>
              </a:rPr>
              <a:t>Discussion Question 3</a:t>
            </a:r>
          </a:p>
        </p:txBody>
      </p:sp>
      <p:sp>
        <p:nvSpPr>
          <p:cNvPr id="73730" name="Content Placeholder 2"/>
          <p:cNvSpPr>
            <a:spLocks noGrp="1"/>
          </p:cNvSpPr>
          <p:nvPr>
            <p:ph idx="1"/>
          </p:nvPr>
        </p:nvSpPr>
        <p:spPr/>
        <p:txBody>
          <a:bodyPr/>
          <a:lstStyle/>
          <a:p>
            <a:pPr eaLnBrk="1" hangingPunct="1">
              <a:buSzTx/>
            </a:pPr>
            <a:r>
              <a:rPr dirty="0">
                <a:solidFill>
                  <a:srgbClr val="000000"/>
                </a:solidFill>
              </a:rPr>
              <a:t>In October of 2018, Mafia boss Sylvester </a:t>
            </a:r>
            <a:r>
              <a:rPr dirty="0" err="1">
                <a:solidFill>
                  <a:srgbClr val="000000"/>
                </a:solidFill>
              </a:rPr>
              <a:t>Zottola</a:t>
            </a:r>
            <a:r>
              <a:rPr dirty="0">
                <a:solidFill>
                  <a:srgbClr val="000000"/>
                </a:solidFill>
              </a:rPr>
              <a:t> was shot and killed as he waiting in line at a McDonald</a:t>
            </a:r>
            <a:r>
              <a:rPr altLang="en-US" dirty="0">
                <a:solidFill>
                  <a:srgbClr val="000000"/>
                </a:solidFill>
              </a:rPr>
              <a:t>’</a:t>
            </a:r>
            <a:r>
              <a:rPr dirty="0">
                <a:solidFill>
                  <a:srgbClr val="000000"/>
                </a:solidFill>
              </a:rPr>
              <a:t>s drive-thru lane in The Bronx. He was a chronic victim of violence. Police believe the hit was mob-related. How do the equivalent group and subculture of violence theories apply here? Do you think many people suffer from blame-the-victim bias under these kinds of circumstances?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2"/>
          <p:cNvSpPr>
            <a:spLocks noGrp="1" noRot="1"/>
          </p:cNvSpPr>
          <p:nvPr>
            <p:ph type="title"/>
          </p:nvPr>
        </p:nvSpPr>
        <p:spPr>
          <a:xfrm>
            <a:off x="228600" y="26988"/>
            <a:ext cx="8763000" cy="1039812"/>
          </a:xfrm>
        </p:spPr>
        <p:txBody>
          <a:bodyPr>
            <a:noAutofit/>
          </a:bodyPr>
          <a:lstStyle/>
          <a:p>
            <a:pPr eaLnBrk="1" hangingPunct="1"/>
            <a:r>
              <a:rPr lang="en-US" sz="3200">
                <a:ea typeface="MS PGothic" pitchFamily="34" charset="-128"/>
              </a:rPr>
              <a:t>What</a:t>
            </a:r>
            <a:r>
              <a:rPr lang="en-US" altLang="en-US" sz="3200">
                <a:ea typeface="MS PGothic" pitchFamily="34" charset="-128"/>
              </a:rPr>
              <a:t>’</a:t>
            </a:r>
            <a:r>
              <a:rPr lang="en-US" sz="3200">
                <a:ea typeface="MS PGothic" pitchFamily="34" charset="-128"/>
              </a:rPr>
              <a:t>s the Difference between Crime Prevention and Victimization Prevention?</a:t>
            </a:r>
          </a:p>
        </p:txBody>
      </p:sp>
      <p:sp>
        <p:nvSpPr>
          <p:cNvPr id="74754" name="Content Placeholder 2"/>
          <p:cNvSpPr>
            <a:spLocks noGrp="1" noRot="1"/>
          </p:cNvSpPr>
          <p:nvPr>
            <p:ph idx="1"/>
          </p:nvPr>
        </p:nvSpPr>
        <p:spPr/>
        <p:txBody>
          <a:bodyPr/>
          <a:lstStyle/>
          <a:p>
            <a:pPr eaLnBrk="1" hangingPunct="1">
              <a:buSzTx/>
            </a:pPr>
            <a:r>
              <a:rPr b="1" dirty="0">
                <a:solidFill>
                  <a:srgbClr val="000000"/>
                </a:solidFill>
              </a:rPr>
              <a:t>Crime prevention </a:t>
            </a:r>
            <a:r>
              <a:rPr dirty="0">
                <a:solidFill>
                  <a:srgbClr val="000000"/>
                </a:solidFill>
              </a:rPr>
              <a:t>relies on proactive strategies.</a:t>
            </a:r>
          </a:p>
          <a:p>
            <a:pPr eaLnBrk="1" hangingPunct="1">
              <a:buSzTx/>
            </a:pPr>
            <a:r>
              <a:rPr b="1" dirty="0">
                <a:solidFill>
                  <a:srgbClr val="000000"/>
                </a:solidFill>
              </a:rPr>
              <a:t>Crime control </a:t>
            </a:r>
            <a:r>
              <a:rPr dirty="0">
                <a:solidFill>
                  <a:srgbClr val="000000"/>
                </a:solidFill>
              </a:rPr>
              <a:t>relies on reactive measures.</a:t>
            </a:r>
          </a:p>
          <a:p>
            <a:pPr eaLnBrk="1" hangingPunct="1">
              <a:buSzTx/>
            </a:pPr>
            <a:r>
              <a:rPr b="1" dirty="0">
                <a:solidFill>
                  <a:srgbClr val="000000"/>
                </a:solidFill>
              </a:rPr>
              <a:t>Victimization prevention </a:t>
            </a:r>
            <a:r>
              <a:rPr dirty="0">
                <a:solidFill>
                  <a:srgbClr val="000000"/>
                </a:solidFill>
              </a:rPr>
              <a:t>involves tips, warnings, and advice.</a:t>
            </a:r>
          </a:p>
          <a:p>
            <a:pPr lvl="1" eaLnBrk="1" hangingPunct="1"/>
            <a:r>
              <a:rPr b="1" dirty="0">
                <a:solidFill>
                  <a:srgbClr val="000000"/>
                </a:solidFill>
              </a:rPr>
              <a:t>Risk-reduction activities</a:t>
            </a:r>
          </a:p>
          <a:p>
            <a:pPr lvl="2" eaLnBrk="1" hangingPunct="1"/>
            <a:r>
              <a:rPr b="1" dirty="0">
                <a:solidFill>
                  <a:srgbClr val="000000"/>
                </a:solidFill>
              </a:rPr>
              <a:t>Avoidance strategies</a:t>
            </a:r>
          </a:p>
          <a:p>
            <a:pPr lvl="2" eaLnBrk="1" hangingPunct="1"/>
            <a:r>
              <a:rPr b="1" dirty="0">
                <a:solidFill>
                  <a:srgbClr val="000000"/>
                </a:solidFill>
              </a:rPr>
              <a:t>Risk-management tactics</a:t>
            </a:r>
          </a:p>
          <a:p>
            <a:pPr lvl="2" eaLnBrk="1" hangingPunct="1"/>
            <a:r>
              <a:rPr b="1" dirty="0">
                <a:solidFill>
                  <a:srgbClr val="000000"/>
                </a:solidFill>
              </a:rPr>
              <a:t>Situational crime prevention</a:t>
            </a:r>
          </a:p>
          <a:p>
            <a:pPr lvl="2" eaLnBrk="1" hangingPunct="1"/>
            <a:r>
              <a:rPr b="1" dirty="0">
                <a:solidFill>
                  <a:srgbClr val="000000"/>
                </a:solidFill>
              </a:rPr>
              <a:t>Crime prevention through environmental design</a:t>
            </a:r>
          </a:p>
          <a:p>
            <a:pPr lvl="2" eaLnBrk="1" hangingPunct="1"/>
            <a:r>
              <a:rPr b="1" dirty="0">
                <a:solidFill>
                  <a:srgbClr val="000000"/>
                </a:solidFill>
              </a:rPr>
              <a:t>Crime resistance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2"/>
          <p:cNvSpPr>
            <a:spLocks noGrp="1" noRot="1"/>
          </p:cNvSpPr>
          <p:nvPr>
            <p:ph type="title"/>
          </p:nvPr>
        </p:nvSpPr>
        <p:spPr>
          <a:xfrm>
            <a:off x="228600" y="26988"/>
            <a:ext cx="8763000" cy="1039812"/>
          </a:xfrm>
        </p:spPr>
        <p:txBody>
          <a:bodyPr/>
          <a:lstStyle/>
          <a:p>
            <a:pPr eaLnBrk="1" hangingPunct="1"/>
            <a:r>
              <a:rPr lang="en-US" sz="3200">
                <a:ea typeface="MS PGothic" pitchFamily="34" charset="-128"/>
              </a:rPr>
              <a:t>Reducing Risks: How Safe is Safe Enough?</a:t>
            </a:r>
          </a:p>
        </p:txBody>
      </p:sp>
      <p:sp>
        <p:nvSpPr>
          <p:cNvPr id="76802" name="Content Placeholder 2"/>
          <p:cNvSpPr>
            <a:spLocks noGrp="1" noRot="1"/>
          </p:cNvSpPr>
          <p:nvPr>
            <p:ph idx="1"/>
          </p:nvPr>
        </p:nvSpPr>
        <p:spPr/>
        <p:txBody>
          <a:bodyPr/>
          <a:lstStyle/>
          <a:p>
            <a:pPr eaLnBrk="1" hangingPunct="1">
              <a:buSzTx/>
            </a:pPr>
            <a:r>
              <a:rPr dirty="0">
                <a:solidFill>
                  <a:srgbClr val="000000"/>
                </a:solidFill>
              </a:rPr>
              <a:t>In general, it is safer to stay home, travel in pairs, avoid public places, avoid strangers, and keep one</a:t>
            </a:r>
            <a:r>
              <a:rPr altLang="en-US" dirty="0">
                <a:solidFill>
                  <a:srgbClr val="000000"/>
                </a:solidFill>
              </a:rPr>
              <a:t>’</a:t>
            </a:r>
            <a:r>
              <a:rPr dirty="0">
                <a:solidFill>
                  <a:srgbClr val="000000"/>
                </a:solidFill>
              </a:rPr>
              <a:t>s guard up.</a:t>
            </a:r>
          </a:p>
          <a:p>
            <a:pPr eaLnBrk="1" hangingPunct="1">
              <a:buSzTx/>
            </a:pPr>
            <a:r>
              <a:rPr dirty="0">
                <a:solidFill>
                  <a:srgbClr val="000000"/>
                </a:solidFill>
              </a:rPr>
              <a:t>A </a:t>
            </a:r>
            <a:r>
              <a:rPr b="1" dirty="0">
                <a:solidFill>
                  <a:srgbClr val="000000"/>
                </a:solidFill>
              </a:rPr>
              <a:t>cost</a:t>
            </a:r>
            <a:r>
              <a:rPr dirty="0">
                <a:solidFill>
                  <a:srgbClr val="000000"/>
                </a:solidFill>
              </a:rPr>
              <a:t>–</a:t>
            </a:r>
            <a:r>
              <a:rPr b="1" dirty="0">
                <a:solidFill>
                  <a:srgbClr val="000000"/>
                </a:solidFill>
              </a:rPr>
              <a:t>benefit analysis </a:t>
            </a:r>
            <a:r>
              <a:rPr dirty="0">
                <a:solidFill>
                  <a:srgbClr val="000000"/>
                </a:solidFill>
              </a:rPr>
              <a:t>determines when the odds pose an acceptable risk.</a:t>
            </a:r>
          </a:p>
          <a:p>
            <a:pPr eaLnBrk="1" hangingPunct="1">
              <a:buSzTx/>
            </a:pPr>
            <a:r>
              <a:rPr dirty="0" err="1">
                <a:solidFill>
                  <a:srgbClr val="000000"/>
                </a:solidFill>
              </a:rPr>
              <a:t>Victimologists</a:t>
            </a:r>
            <a:r>
              <a:rPr dirty="0">
                <a:solidFill>
                  <a:srgbClr val="000000"/>
                </a:solidFill>
              </a:rPr>
              <a:t> must study prevention tips to determine if they work as intended.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2"/>
          <p:cNvSpPr>
            <a:spLocks noGrp="1" noRot="1"/>
          </p:cNvSpPr>
          <p:nvPr>
            <p:ph type="title"/>
          </p:nvPr>
        </p:nvSpPr>
        <p:spPr>
          <a:xfrm>
            <a:off x="228600" y="26988"/>
            <a:ext cx="8763000" cy="1039812"/>
          </a:xfrm>
        </p:spPr>
        <p:txBody>
          <a:bodyPr/>
          <a:lstStyle/>
          <a:p>
            <a:pPr eaLnBrk="1" hangingPunct="1"/>
            <a:r>
              <a:rPr lang="en-US" sz="3200" dirty="0">
                <a:ea typeface="MS PGothic" pitchFamily="34" charset="-128"/>
              </a:rPr>
              <a:t>Ambivalence and Risk Taking</a:t>
            </a:r>
          </a:p>
        </p:txBody>
      </p:sp>
      <p:sp>
        <p:nvSpPr>
          <p:cNvPr id="78850" name="Content Placeholder 2"/>
          <p:cNvSpPr>
            <a:spLocks noGrp="1" noRot="1"/>
          </p:cNvSpPr>
          <p:nvPr>
            <p:ph idx="1"/>
          </p:nvPr>
        </p:nvSpPr>
        <p:spPr/>
        <p:txBody>
          <a:bodyPr/>
          <a:lstStyle/>
          <a:p>
            <a:pPr eaLnBrk="1" hangingPunct="1">
              <a:buSzTx/>
            </a:pPr>
            <a:r>
              <a:rPr dirty="0">
                <a:solidFill>
                  <a:srgbClr val="000000"/>
                </a:solidFill>
              </a:rPr>
              <a:t>American culture both embraces and abhors risk taking.</a:t>
            </a:r>
          </a:p>
          <a:p>
            <a:pPr eaLnBrk="1" hangingPunct="1">
              <a:buSzTx/>
            </a:pPr>
            <a:r>
              <a:rPr dirty="0">
                <a:solidFill>
                  <a:srgbClr val="000000"/>
                </a:solidFill>
              </a:rPr>
              <a:t>These attributes are mirrored in contradictory responses to victimization.</a:t>
            </a:r>
          </a:p>
        </p:txBody>
      </p:sp>
    </p:spTree>
  </p:cSld>
  <p:clrMapOvr>
    <a:masterClrMapping/>
  </p:clrMapOvr>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2639</TotalTime>
  <Words>1857</Words>
  <Application>Microsoft Office PowerPoint</Application>
  <PresentationFormat>On-screen Show (4:3)</PresentationFormat>
  <Paragraphs>265</Paragraphs>
  <Slides>42</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Courier New</vt:lpstr>
      <vt:lpstr>Wingdings</vt:lpstr>
      <vt:lpstr>Sample</vt:lpstr>
      <vt:lpstr>Crime Victims An Introduction to Victimology</vt:lpstr>
      <vt:lpstr>Learning Objectives (1 of 2)</vt:lpstr>
      <vt:lpstr>Learning Objectives (2 of 2)</vt:lpstr>
      <vt:lpstr>How some  crime victims contribute to the crime problem</vt:lpstr>
      <vt:lpstr>Shared Responsibility</vt:lpstr>
      <vt:lpstr>Repeat and chronic victims: learning from mistakes</vt:lpstr>
      <vt:lpstr>Repeat and Chronic Victims</vt:lpstr>
      <vt:lpstr>The entire spectrum of possibilities: Recognizing complete innocence and full responsibility</vt:lpstr>
      <vt:lpstr>Typologies Illustrate the Degree of Shared Responsibility</vt:lpstr>
      <vt:lpstr>Who or what is to blame for specific incidents?</vt:lpstr>
      <vt:lpstr>What is Victim Blaming?</vt:lpstr>
      <vt:lpstr>What Is Victim Defending?</vt:lpstr>
      <vt:lpstr>What Is System Blaming?</vt:lpstr>
      <vt:lpstr>Mistakes individuals make: victim facilitation</vt:lpstr>
      <vt:lpstr>Victim Facilitation</vt:lpstr>
      <vt:lpstr>How Many Identity Thefts Were Victim- Facilitated? (1 of 4)</vt:lpstr>
      <vt:lpstr>Figure 5.1 Trends in Identity Theft, United States, 2001–2016</vt:lpstr>
      <vt:lpstr>How Many Identity Thefts Were Victim- Facilitated? (2 of 4)</vt:lpstr>
      <vt:lpstr>How Many Identity Thefts Were Victim- Facilitated? (3 of 4)</vt:lpstr>
      <vt:lpstr>How Many Identity Thefts Were Victim- Facilitated? (4 of 4)</vt:lpstr>
      <vt:lpstr>Discussion Question 1</vt:lpstr>
      <vt:lpstr>How Many Burglaries Were Victim- Facilitated? (1 of 2)</vt:lpstr>
      <vt:lpstr>How Many Burglaries Were Victim- Facilitated? (2 of 2)</vt:lpstr>
      <vt:lpstr>How Many Vehicle Thefts Were Victim-Facilitated?</vt:lpstr>
      <vt:lpstr>Discussion Question 2</vt:lpstr>
      <vt:lpstr>Victim precipitation and provocation </vt:lpstr>
      <vt:lpstr>Victim Precipitation and Provocation</vt:lpstr>
      <vt:lpstr>How Many Violent Crimes Were Precipitated or Provoked? (1 of 2)</vt:lpstr>
      <vt:lpstr>How Many Violent Crimes Were Precipitated or Provoked? (2 of 2)</vt:lpstr>
      <vt:lpstr>Transcending victim blaming and victim defending: system defending</vt:lpstr>
      <vt:lpstr>Blaming the System for Violent and Property Crimes</vt:lpstr>
      <vt:lpstr>Blaming the System for the Problem of Identity Theft</vt:lpstr>
      <vt:lpstr>The importance of Determining responsibility in the criminal justice process</vt:lpstr>
      <vt:lpstr>Theorizing about Risk Factors: Figuring Out Why Certain Groups Suffer More Often than Others</vt:lpstr>
      <vt:lpstr>Applying Deterrence Theory to Victims</vt:lpstr>
      <vt:lpstr>Why Various Groups Experience Differential Risks: Routine Activities</vt:lpstr>
      <vt:lpstr>Why Various Groups Experience Differential Risks: Specific Lifestyles</vt:lpstr>
      <vt:lpstr>Some Victims Were Criminals: The Equivalent Group Explanation</vt:lpstr>
      <vt:lpstr>Discussion Question 3</vt:lpstr>
      <vt:lpstr>What’s the Difference between Crime Prevention and Victimization Prevention?</vt:lpstr>
      <vt:lpstr>Reducing Risks: How Safe is Safe Enough?</vt:lpstr>
      <vt:lpstr>Ambivalence and Risk Taking</vt:lpstr>
    </vt:vector>
  </TitlesOfParts>
  <Company>WSU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The Ongoing Controversy over Shared Responsibility</dc:title>
  <dc:creator>Karmen</dc:creator>
  <cp:lastModifiedBy>Becky Price</cp:lastModifiedBy>
  <cp:revision>220</cp:revision>
  <dcterms:created xsi:type="dcterms:W3CDTF">2005-06-14T22:30:51Z</dcterms:created>
  <dcterms:modified xsi:type="dcterms:W3CDTF">2020-05-17T16:24:19Z</dcterms:modified>
</cp:coreProperties>
</file>